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</p:sldIdLst>
  <p:sldSz cx="9144000" cy="6858000" type="screen4x3"/>
  <p:notesSz cx="9944100" cy="6805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93B6118-369D-4D25-9963-25CAF3DFB0B4}">
          <p14:sldIdLst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58" autoAdjust="0"/>
  </p:normalViewPr>
  <p:slideViewPr>
    <p:cSldViewPr>
      <p:cViewPr varScale="1">
        <p:scale>
          <a:sx n="64" d="100"/>
          <a:sy n="64" d="100"/>
        </p:scale>
        <p:origin x="-120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2689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DC60C-C47B-470D-A107-B4D0C52D71E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2689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B69C7-44F5-47DF-B68C-396C140E5E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8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975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64A31-DD97-4CBA-A3DF-75E7D4C5E78F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3425" y="511175"/>
            <a:ext cx="340042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5107" y="3232232"/>
            <a:ext cx="7953887" cy="306274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975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12D9C-B58C-44F9-8E6C-ADF6123A4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92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4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97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15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63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03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34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70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8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29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37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21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ES-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12875"/>
            <a:ext cx="9144000" cy="5445125"/>
          </a:xfrm>
        </p:spPr>
        <p:txBody>
          <a:bodyPr lIns="92075" tIns="46038" rIns="92075" bIns="46038"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800" b="1" dirty="0" smtClean="0"/>
          </a:p>
          <a:p>
            <a:pPr algn="ctr">
              <a:lnSpc>
                <a:spcPct val="150000"/>
              </a:lnSpc>
              <a:buNone/>
            </a:pPr>
            <a:r>
              <a:rPr lang="en-GB" sz="2800" b="1" dirty="0" smtClean="0">
                <a:solidFill>
                  <a:srgbClr val="002060"/>
                </a:solidFill>
                <a:latin typeface="Trebuchet MS" pitchFamily="34" charset="0"/>
              </a:rPr>
              <a:t>How is HE differentiated in the UK? Is this changing?</a:t>
            </a:r>
            <a:endParaRPr lang="en-GB" sz="2800" dirty="0" smtClean="0">
              <a:solidFill>
                <a:srgbClr val="002060"/>
              </a:solidFill>
              <a:latin typeface="Trebuchet MS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algn="ctr">
              <a:lnSpc>
                <a:spcPct val="80000"/>
              </a:lnSpc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David Raffe and Linda </a:t>
            </a:r>
            <a:r>
              <a:rPr lang="en-GB" sz="2400" b="1" dirty="0" err="1" smtClean="0">
                <a:solidFill>
                  <a:srgbClr val="0000FF"/>
                </a:solidFill>
              </a:rPr>
              <a:t>Croxford</a:t>
            </a:r>
            <a:endParaRPr lang="en-GB" sz="2400" b="1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dirty="0">
                <a:solidFill>
                  <a:srgbClr val="0000FF"/>
                </a:solidFill>
              </a:rPr>
              <a:t>University of </a:t>
            </a:r>
            <a:r>
              <a:rPr lang="en-GB" sz="2400" b="1" dirty="0" smtClean="0">
                <a:solidFill>
                  <a:srgbClr val="0000FF"/>
                </a:solidFill>
              </a:rPr>
              <a:t>Edinburgh</a:t>
            </a:r>
          </a:p>
          <a:p>
            <a:pPr marL="0" indent="0" algn="ctr">
              <a:buNone/>
            </a:pP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i="1" dirty="0" smtClean="0">
                <a:solidFill>
                  <a:srgbClr val="0000FF"/>
                </a:solidFill>
              </a:rPr>
              <a:t>Changing Inequalities and Access to a Differentiated HE System</a:t>
            </a:r>
          </a:p>
          <a:p>
            <a:pPr marL="0" indent="0" algn="ctr"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Seminar at the University of </a:t>
            </a:r>
            <a:r>
              <a:rPr lang="en-GB" sz="2400" b="1" dirty="0">
                <a:solidFill>
                  <a:srgbClr val="0000FF"/>
                </a:solidFill>
              </a:rPr>
              <a:t>E</a:t>
            </a:r>
            <a:r>
              <a:rPr lang="en-GB" sz="2400" b="1" dirty="0" smtClean="0">
                <a:solidFill>
                  <a:srgbClr val="0000FF"/>
                </a:solidFill>
              </a:rPr>
              <a:t>dinburgh, 14 June 2013</a:t>
            </a:r>
            <a:endParaRPr lang="en-GB" sz="2400" b="1" i="1" dirty="0" smtClean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4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sz="1600" i="1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732134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>
                <a:latin typeface="+mn-lt"/>
              </a:rPr>
              <a:t>3. Differentiation related to ‘established’ hierarchy of university sectors</a:t>
            </a:r>
            <a:endParaRPr lang="en-GB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200" dirty="0">
                <a:solidFill>
                  <a:srgbClr val="0000FF"/>
                </a:solidFill>
              </a:rPr>
              <a:t>Scotland:</a:t>
            </a:r>
          </a:p>
          <a:p>
            <a:pPr lvl="1"/>
            <a:r>
              <a:rPr lang="en-GB" sz="1800" dirty="0">
                <a:solidFill>
                  <a:srgbClr val="0000FF"/>
                </a:solidFill>
              </a:rPr>
              <a:t>Ancient (pre-1600)</a:t>
            </a:r>
          </a:p>
          <a:p>
            <a:pPr lvl="1"/>
            <a:r>
              <a:rPr lang="en-GB" sz="1800" dirty="0">
                <a:solidFill>
                  <a:srgbClr val="0000FF"/>
                </a:solidFill>
              </a:rPr>
              <a:t>Old (other pre-1992)</a:t>
            </a:r>
          </a:p>
          <a:p>
            <a:pPr lvl="1"/>
            <a:r>
              <a:rPr lang="en-GB" sz="1800" dirty="0">
                <a:solidFill>
                  <a:srgbClr val="0000FF"/>
                </a:solidFill>
              </a:rPr>
              <a:t>New (post-1992)</a:t>
            </a:r>
          </a:p>
          <a:p>
            <a:r>
              <a:rPr lang="en-GB" sz="2200" dirty="0" smtClean="0">
                <a:solidFill>
                  <a:srgbClr val="0000FF"/>
                </a:solidFill>
              </a:rPr>
              <a:t>England</a:t>
            </a:r>
            <a:r>
              <a:rPr lang="en-GB" sz="2200" dirty="0">
                <a:solidFill>
                  <a:srgbClr val="0000FF"/>
                </a:solidFill>
              </a:rPr>
              <a:t>: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‘Golden triangle’ (Oxbridge/London Russell Group as at 1996)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Other Russell Group (as </a:t>
            </a:r>
            <a:r>
              <a:rPr lang="en-GB" sz="1800" dirty="0">
                <a:solidFill>
                  <a:srgbClr val="0000FF"/>
                </a:solidFill>
              </a:rPr>
              <a:t>at 1996</a:t>
            </a:r>
            <a:r>
              <a:rPr lang="en-GB" sz="1800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Other pre-1992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Post-1992</a:t>
            </a:r>
          </a:p>
          <a:p>
            <a:r>
              <a:rPr lang="en-GB" sz="2200" dirty="0" smtClean="0">
                <a:solidFill>
                  <a:srgbClr val="0000FF"/>
                </a:solidFill>
              </a:rPr>
              <a:t>Is the hierarchy (still) valid? Have status differences between sectors weakened?</a:t>
            </a:r>
          </a:p>
          <a:p>
            <a:r>
              <a:rPr lang="en-GB" sz="2200" dirty="0" smtClean="0">
                <a:solidFill>
                  <a:srgbClr val="0000FF"/>
                </a:solidFill>
              </a:rPr>
              <a:t>How are sectors associated with students’ social &amp; ethnic backgrounds, and has this changed?</a:t>
            </a:r>
          </a:p>
        </p:txBody>
      </p:sp>
    </p:spTree>
    <p:extLst>
      <p:ext uri="{BB962C8B-B14F-4D97-AF65-F5344CB8AC3E}">
        <p14:creationId xmlns:p14="http://schemas.microsoft.com/office/powerpoint/2010/main" val="12777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Have status differences between sectors become weaker? (as inferred from applicant preferences)</a:t>
            </a:r>
            <a:endParaRPr lang="en-GB" sz="3200" dirty="0">
              <a:solidFill>
                <a:srgbClr val="00206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Autofit/>
          </a:bodyPr>
          <a:lstStyle/>
          <a:p>
            <a:pPr marL="457200" indent="-457200">
              <a:spcBef>
                <a:spcPct val="5000"/>
              </a:spcBef>
              <a:buFont typeface="Monotype Sorts" pitchFamily="2" charset="2"/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4 institution-level indicators </a:t>
            </a:r>
            <a:r>
              <a:rPr lang="en-GB" sz="2400" b="1" dirty="0">
                <a:solidFill>
                  <a:srgbClr val="0000FF"/>
                </a:solidFill>
              </a:rPr>
              <a:t>of </a:t>
            </a:r>
            <a:r>
              <a:rPr lang="en-GB" sz="2400" b="1" dirty="0" smtClean="0">
                <a:solidFill>
                  <a:srgbClr val="0000FF"/>
                </a:solidFill>
              </a:rPr>
              <a:t>status …</a:t>
            </a:r>
            <a:endParaRPr lang="en-GB" sz="2400" b="1" dirty="0">
              <a:solidFill>
                <a:srgbClr val="0000FF"/>
              </a:solidFill>
            </a:endParaRPr>
          </a:p>
          <a:p>
            <a:pPr marL="914400" lvl="1" indent="-457200">
              <a:spcBef>
                <a:spcPct val="5000"/>
              </a:spcBef>
              <a:buFont typeface="+mj-lt"/>
              <a:buAutoNum type="arabicPeriod"/>
            </a:pPr>
            <a:r>
              <a:rPr lang="en-GB" sz="1800" dirty="0">
                <a:solidFill>
                  <a:srgbClr val="0000FF"/>
                </a:solidFill>
              </a:rPr>
              <a:t>Entries as </a:t>
            </a:r>
            <a:r>
              <a:rPr lang="en-GB" sz="1800" dirty="0" smtClean="0">
                <a:solidFill>
                  <a:srgbClr val="0000FF"/>
                </a:solidFill>
              </a:rPr>
              <a:t>% of </a:t>
            </a:r>
            <a:r>
              <a:rPr lang="en-GB" sz="1800" dirty="0">
                <a:solidFill>
                  <a:srgbClr val="0000FF"/>
                </a:solidFill>
              </a:rPr>
              <a:t>applications </a:t>
            </a:r>
          </a:p>
          <a:p>
            <a:pPr marL="914400" lvl="1" indent="-457200">
              <a:spcBef>
                <a:spcPct val="5000"/>
              </a:spcBef>
              <a:buFont typeface="+mj-lt"/>
              <a:buAutoNum type="arabicPeriod"/>
            </a:pPr>
            <a:r>
              <a:rPr lang="en-GB" sz="1800" dirty="0">
                <a:solidFill>
                  <a:srgbClr val="0000FF"/>
                </a:solidFill>
              </a:rPr>
              <a:t>% of entries through clearing</a:t>
            </a:r>
          </a:p>
          <a:p>
            <a:pPr marL="914400" lvl="1" indent="-457200">
              <a:spcBef>
                <a:spcPct val="5000"/>
              </a:spcBef>
              <a:buFont typeface="+mj-lt"/>
              <a:buAutoNum type="arabicPeriod"/>
            </a:pPr>
            <a:r>
              <a:rPr lang="en-GB" sz="1800" dirty="0">
                <a:solidFill>
                  <a:srgbClr val="0000FF"/>
                </a:solidFill>
              </a:rPr>
              <a:t>Average </a:t>
            </a:r>
            <a:r>
              <a:rPr lang="en-GB" sz="1800" dirty="0" smtClean="0">
                <a:solidFill>
                  <a:srgbClr val="0000FF"/>
                </a:solidFill>
              </a:rPr>
              <a:t>quals </a:t>
            </a:r>
            <a:r>
              <a:rPr lang="en-GB" sz="1800" dirty="0">
                <a:solidFill>
                  <a:srgbClr val="0000FF"/>
                </a:solidFill>
              </a:rPr>
              <a:t>of applicants</a:t>
            </a:r>
          </a:p>
          <a:p>
            <a:pPr marL="914400" lvl="1" indent="-457200">
              <a:spcBef>
                <a:spcPct val="5000"/>
              </a:spcBef>
              <a:buFont typeface="+mj-lt"/>
              <a:buAutoNum type="arabicPeriod"/>
            </a:pPr>
            <a:r>
              <a:rPr lang="en-GB" sz="1800" dirty="0">
                <a:solidFill>
                  <a:srgbClr val="0000FF"/>
                </a:solidFill>
              </a:rPr>
              <a:t>Average </a:t>
            </a:r>
            <a:r>
              <a:rPr lang="en-GB" sz="1800" dirty="0" smtClean="0">
                <a:solidFill>
                  <a:srgbClr val="0000FF"/>
                </a:solidFill>
              </a:rPr>
              <a:t>quals </a:t>
            </a:r>
            <a:r>
              <a:rPr lang="en-GB" sz="1800" dirty="0">
                <a:solidFill>
                  <a:srgbClr val="0000FF"/>
                </a:solidFill>
              </a:rPr>
              <a:t>of entrants</a:t>
            </a:r>
          </a:p>
          <a:p>
            <a:pPr marL="457200" indent="-457200">
              <a:spcBef>
                <a:spcPct val="5000"/>
              </a:spcBef>
              <a:buFont typeface="Monotype Sorts" pitchFamily="2" charset="2"/>
              <a:buNone/>
            </a:pPr>
            <a:r>
              <a:rPr lang="en-GB" sz="2000" b="1" dirty="0">
                <a:solidFill>
                  <a:srgbClr val="0000FF"/>
                </a:solidFill>
              </a:rPr>
              <a:t>… </a:t>
            </a:r>
            <a:r>
              <a:rPr lang="en-GB" sz="2000" b="1" dirty="0" smtClean="0">
                <a:solidFill>
                  <a:srgbClr val="0000FF"/>
                </a:solidFill>
              </a:rPr>
              <a:t>reveal </a:t>
            </a:r>
            <a:r>
              <a:rPr lang="en-GB" sz="2000" b="1" dirty="0">
                <a:solidFill>
                  <a:srgbClr val="0000FF"/>
                </a:solidFill>
              </a:rPr>
              <a:t>stable hierarchy:</a:t>
            </a:r>
          </a:p>
          <a:p>
            <a:pPr marL="857250" lvl="1" indent="-457200">
              <a:spcBef>
                <a:spcPct val="5000"/>
              </a:spcBef>
            </a:pPr>
            <a:r>
              <a:rPr lang="en-GB" sz="1800" dirty="0" smtClean="0">
                <a:solidFill>
                  <a:srgbClr val="0000FF"/>
                </a:solidFill>
              </a:rPr>
              <a:t>Gaps between sectors don’t narrow – widen slightly at top in England after 2006</a:t>
            </a:r>
          </a:p>
          <a:p>
            <a:pPr marL="857250" lvl="1" indent="-457200">
              <a:spcBef>
                <a:spcPct val="5000"/>
              </a:spcBef>
            </a:pPr>
            <a:r>
              <a:rPr lang="en-GB" sz="1800" dirty="0">
                <a:solidFill>
                  <a:srgbClr val="0000FF"/>
                </a:solidFill>
              </a:rPr>
              <a:t>Not explained by subject areas </a:t>
            </a:r>
          </a:p>
          <a:p>
            <a:pPr marL="857250" lvl="1" indent="-457200">
              <a:spcBef>
                <a:spcPct val="5000"/>
              </a:spcBef>
            </a:pPr>
            <a:r>
              <a:rPr lang="en-GB" sz="1800" dirty="0" smtClean="0">
                <a:solidFill>
                  <a:srgbClr val="0000FF"/>
                </a:solidFill>
              </a:rPr>
              <a:t>Variation </a:t>
            </a:r>
            <a:r>
              <a:rPr lang="en-GB" sz="1800" dirty="0">
                <a:solidFill>
                  <a:srgbClr val="0000FF"/>
                </a:solidFill>
              </a:rPr>
              <a:t>within </a:t>
            </a:r>
            <a:r>
              <a:rPr lang="en-GB" sz="1800" dirty="0" smtClean="0">
                <a:solidFill>
                  <a:srgbClr val="0000FF"/>
                </a:solidFill>
              </a:rPr>
              <a:t>each sector </a:t>
            </a:r>
            <a:r>
              <a:rPr lang="en-GB" sz="1800" dirty="0">
                <a:solidFill>
                  <a:srgbClr val="0000FF"/>
                </a:solidFill>
              </a:rPr>
              <a:t>doesn’t </a:t>
            </a:r>
            <a:r>
              <a:rPr lang="en-GB" sz="1800" dirty="0" smtClean="0">
                <a:solidFill>
                  <a:srgbClr val="0000FF"/>
                </a:solidFill>
              </a:rPr>
              <a:t>increase (in England)</a:t>
            </a:r>
            <a:endParaRPr lang="en-GB" sz="1800" dirty="0">
              <a:solidFill>
                <a:srgbClr val="0000FF"/>
              </a:solidFill>
            </a:endParaRPr>
          </a:p>
          <a:p>
            <a:pPr marL="857250" lvl="1" indent="-457200">
              <a:spcBef>
                <a:spcPct val="5000"/>
              </a:spcBef>
            </a:pPr>
            <a:r>
              <a:rPr lang="en-GB" sz="1800" dirty="0" smtClean="0">
                <a:solidFill>
                  <a:srgbClr val="0000FF"/>
                </a:solidFill>
              </a:rPr>
              <a:t>Substantial stability in rank-ordering within sectors (in England)</a:t>
            </a:r>
          </a:p>
          <a:p>
            <a:pPr marL="857250" lvl="1" indent="-457200">
              <a:spcBef>
                <a:spcPct val="5000"/>
              </a:spcBef>
            </a:pPr>
            <a:r>
              <a:rPr lang="en-GB" sz="1800" dirty="0" smtClean="0">
                <a:solidFill>
                  <a:srgbClr val="0000FF"/>
                </a:solidFill>
              </a:rPr>
              <a:t>Partial exception: former Scottish CIs in 1990s</a:t>
            </a:r>
          </a:p>
          <a:p>
            <a:pPr marL="0" indent="0">
              <a:spcBef>
                <a:spcPct val="5000"/>
              </a:spcBef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2 system-level indicators …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spcBef>
                <a:spcPct val="5000"/>
              </a:spcBef>
              <a:buNone/>
            </a:pPr>
            <a:r>
              <a:rPr lang="en-GB" sz="2000" dirty="0" smtClean="0">
                <a:solidFill>
                  <a:srgbClr val="0000FF"/>
                </a:solidFill>
              </a:rPr>
              <a:t>preferences of applicants with un/conditional offers from pre- &amp; post-1992 </a:t>
            </a:r>
            <a:r>
              <a:rPr lang="en-GB" sz="2000" dirty="0" err="1" smtClean="0">
                <a:solidFill>
                  <a:srgbClr val="0000FF"/>
                </a:solidFill>
              </a:rPr>
              <a:t>univs</a:t>
            </a:r>
            <a:endParaRPr lang="en-GB" sz="2000" dirty="0" smtClean="0">
              <a:solidFill>
                <a:srgbClr val="0000FF"/>
              </a:solidFill>
            </a:endParaRPr>
          </a:p>
          <a:p>
            <a:pPr marL="0" indent="0">
              <a:spcBef>
                <a:spcPct val="5000"/>
              </a:spcBef>
              <a:buNone/>
            </a:pPr>
            <a:r>
              <a:rPr lang="en-GB" sz="2000" b="1" dirty="0" smtClean="0">
                <a:solidFill>
                  <a:srgbClr val="0000FF"/>
                </a:solidFill>
              </a:rPr>
              <a:t>… show no decline in preference for pre-1992 Universities</a:t>
            </a:r>
            <a:endParaRPr lang="en-GB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948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14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82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14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324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8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rmAutofit fontScale="90000"/>
          </a:bodyPr>
          <a:lstStyle/>
          <a:p>
            <a:pPr algn="l"/>
            <a:r>
              <a:rPr lang="en-GB" sz="3500" dirty="0" smtClean="0">
                <a:solidFill>
                  <a:srgbClr val="002060"/>
                </a:solidFill>
                <a:latin typeface="+mn-lt"/>
              </a:rPr>
              <a:t>How are institutional sectors associated with student characteristics? (Summary)</a:t>
            </a:r>
            <a:endParaRPr lang="en-GB" sz="35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sz="2600" dirty="0" smtClean="0">
                <a:solidFill>
                  <a:srgbClr val="0000FF"/>
                </a:solidFill>
              </a:rPr>
              <a:t>Associated with social class 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Little change over </a:t>
            </a:r>
            <a:r>
              <a:rPr lang="en-GB" sz="2200" smtClean="0">
                <a:solidFill>
                  <a:srgbClr val="0000FF"/>
                </a:solidFill>
              </a:rPr>
              <a:t>time </a:t>
            </a:r>
            <a:endParaRPr lang="en-GB" sz="2200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>
                <a:solidFill>
                  <a:srgbClr val="0000FF"/>
                </a:solidFill>
              </a:rPr>
              <a:t>More strongly associated with independent school background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Strong association 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Strengthening in England – flight from post-1992s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>
                <a:solidFill>
                  <a:srgbClr val="0000FF"/>
                </a:solidFill>
              </a:rPr>
              <a:t>Associated with ethnicity but variable and changing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Very weak association in </a:t>
            </a:r>
            <a:r>
              <a:rPr lang="en-GB" sz="2200" dirty="0">
                <a:solidFill>
                  <a:srgbClr val="0000FF"/>
                </a:solidFill>
              </a:rPr>
              <a:t>‘expected’ </a:t>
            </a:r>
            <a:r>
              <a:rPr lang="en-GB" sz="2200" dirty="0" smtClean="0">
                <a:solidFill>
                  <a:srgbClr val="0000FF"/>
                </a:solidFill>
              </a:rPr>
              <a:t>direction in Scotland 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Strong association for blacks in England – but slight improvement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Asians most strongly represented in ‘golden triangle’ and least strongly in other Russell Group in England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Declining proportion of Asians in post-1992s in England</a:t>
            </a:r>
          </a:p>
        </p:txBody>
      </p:sp>
    </p:spTree>
    <p:extLst>
      <p:ext uri="{BB962C8B-B14F-4D97-AF65-F5344CB8AC3E}">
        <p14:creationId xmlns:p14="http://schemas.microsoft.com/office/powerpoint/2010/main" val="99505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>
                <a:solidFill>
                  <a:srgbClr val="002060"/>
                </a:solidFill>
                <a:latin typeface="+mn-lt"/>
              </a:rPr>
              <a:t>Discussion points</a:t>
            </a:r>
            <a:endParaRPr lang="en-GB" sz="28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GB" dirty="0" smtClean="0">
                <a:solidFill>
                  <a:srgbClr val="0000FF"/>
                </a:solidFill>
              </a:rPr>
              <a:t>Hierarchy, not just diversity</a:t>
            </a:r>
          </a:p>
          <a:p>
            <a:pPr lvl="1" algn="just"/>
            <a:r>
              <a:rPr lang="en-GB" dirty="0" smtClean="0">
                <a:solidFill>
                  <a:srgbClr val="0000FF"/>
                </a:solidFill>
              </a:rPr>
              <a:t>Strong, stable and monolithic</a:t>
            </a:r>
          </a:p>
          <a:p>
            <a:pPr lvl="1" algn="just"/>
            <a:r>
              <a:rPr lang="en-GB" dirty="0" smtClean="0">
                <a:solidFill>
                  <a:srgbClr val="0000FF"/>
                </a:solidFill>
              </a:rPr>
              <a:t>Associated with institutions more than subjects</a:t>
            </a:r>
          </a:p>
          <a:p>
            <a:pPr lvl="1" algn="just"/>
            <a:r>
              <a:rPr lang="en-GB" dirty="0" smtClean="0">
                <a:solidFill>
                  <a:srgbClr val="0000FF"/>
                </a:solidFill>
              </a:rPr>
              <a:t>Implications for market model</a:t>
            </a:r>
          </a:p>
          <a:p>
            <a:r>
              <a:rPr lang="en-GB" dirty="0">
                <a:solidFill>
                  <a:srgbClr val="0000FF"/>
                </a:solidFill>
              </a:rPr>
              <a:t>Differentiation by ethnicity as well as social class </a:t>
            </a:r>
            <a:endParaRPr lang="en-GB" dirty="0" smtClean="0">
              <a:solidFill>
                <a:srgbClr val="0000FF"/>
              </a:solidFill>
            </a:endParaRP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But more </a:t>
            </a:r>
            <a:r>
              <a:rPr lang="en-GB" dirty="0">
                <a:solidFill>
                  <a:srgbClr val="0000FF"/>
                </a:solidFill>
              </a:rPr>
              <a:t>variable and changeable</a:t>
            </a:r>
          </a:p>
          <a:p>
            <a:r>
              <a:rPr lang="en-GB" dirty="0" smtClean="0">
                <a:solidFill>
                  <a:srgbClr val="0000FF"/>
                </a:solidFill>
              </a:rPr>
              <a:t>Key variables and processes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Independent schools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Geography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Subjects? </a:t>
            </a:r>
            <a:endParaRPr lang="en-GB" dirty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Home international comparisons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Differentiation (somewhat) weaker in smaller devolved systems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But same hierarchical structure …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… result of UK-wide system? Shared culture of HE? Universal pressures?</a:t>
            </a:r>
          </a:p>
          <a:p>
            <a:endParaRPr lang="en-GB" sz="2600" dirty="0" smtClean="0">
              <a:solidFill>
                <a:srgbClr val="0000FF"/>
              </a:solidFill>
            </a:endParaRPr>
          </a:p>
          <a:p>
            <a:endParaRPr lang="en-GB" sz="2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6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Autofit/>
          </a:bodyPr>
          <a:lstStyle/>
          <a:p>
            <a:pPr algn="l"/>
            <a:r>
              <a:rPr lang="en-GB" sz="3500" dirty="0">
                <a:solidFill>
                  <a:srgbClr val="002060"/>
                </a:solidFill>
                <a:latin typeface="+mn-lt"/>
              </a:rPr>
              <a:t>How is </a:t>
            </a:r>
            <a:r>
              <a:rPr lang="en-GB" sz="3500" dirty="0" smtClean="0">
                <a:solidFill>
                  <a:srgbClr val="002060"/>
                </a:solidFill>
                <a:latin typeface="+mn-lt"/>
              </a:rPr>
              <a:t>HE differentiated? </a:t>
            </a:r>
            <a:r>
              <a:rPr lang="en-GB" sz="3500" dirty="0">
                <a:solidFill>
                  <a:srgbClr val="002060"/>
                </a:solidFill>
                <a:latin typeface="+mn-lt"/>
              </a:rPr>
              <a:t>Is this changing?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>
                <a:solidFill>
                  <a:srgbClr val="0000FF"/>
                </a:solidFill>
              </a:rPr>
              <a:t>Differentiation </a:t>
            </a:r>
            <a:r>
              <a:rPr lang="en-GB" sz="2600" dirty="0" smtClean="0">
                <a:solidFill>
                  <a:srgbClr val="0000FF"/>
                </a:solidFill>
              </a:rPr>
              <a:t>as identified through (or linked to) student characteristics</a:t>
            </a:r>
            <a:endParaRPr lang="en-GB" sz="2600" dirty="0">
              <a:solidFill>
                <a:srgbClr val="0000FF"/>
              </a:solidFill>
            </a:endParaRPr>
          </a:p>
          <a:p>
            <a:r>
              <a:rPr lang="en-GB" sz="2600" dirty="0" smtClean="0">
                <a:solidFill>
                  <a:srgbClr val="0000FF"/>
                </a:solidFill>
              </a:rPr>
              <a:t>Among </a:t>
            </a:r>
            <a:r>
              <a:rPr lang="en-GB" sz="2600" dirty="0">
                <a:solidFill>
                  <a:srgbClr val="0000FF"/>
                </a:solidFill>
              </a:rPr>
              <a:t>HE institutions and ‘faculties’</a:t>
            </a:r>
          </a:p>
          <a:p>
            <a:r>
              <a:rPr lang="en-GB" sz="2600" dirty="0" smtClean="0">
                <a:solidFill>
                  <a:srgbClr val="0000FF"/>
                </a:solidFill>
              </a:rPr>
              <a:t>Three perspectives: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2200" dirty="0" smtClean="0">
                <a:solidFill>
                  <a:srgbClr val="0000FF"/>
                </a:solidFill>
              </a:rPr>
              <a:t>Segregation indices</a:t>
            </a:r>
          </a:p>
          <a:p>
            <a:pPr lvl="2"/>
            <a:r>
              <a:rPr lang="en-GB" sz="1800" dirty="0">
                <a:solidFill>
                  <a:srgbClr val="0000FF"/>
                </a:solidFill>
              </a:rPr>
              <a:t>One student characteristic at a time </a:t>
            </a:r>
            <a:endParaRPr lang="en-GB" sz="1800" dirty="0" smtClean="0">
              <a:solidFill>
                <a:srgbClr val="0000FF"/>
              </a:solidFill>
            </a:endParaRPr>
          </a:p>
          <a:p>
            <a:pPr lvl="2"/>
            <a:r>
              <a:rPr lang="en-GB" sz="1800" dirty="0" smtClean="0">
                <a:solidFill>
                  <a:srgbClr val="0000FF"/>
                </a:solidFill>
              </a:rPr>
              <a:t>Uneven distribution across institutions/faculties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GB" sz="2200" dirty="0" smtClean="0">
                <a:solidFill>
                  <a:srgbClr val="0000FF"/>
                </a:solidFill>
              </a:rPr>
              <a:t>Mapping dimensions of variation </a:t>
            </a:r>
          </a:p>
          <a:p>
            <a:pPr lvl="2" algn="just"/>
            <a:r>
              <a:rPr lang="en-GB" sz="1800" dirty="0" smtClean="0">
                <a:solidFill>
                  <a:srgbClr val="0000FF"/>
                </a:solidFill>
              </a:rPr>
              <a:t>Based on combinations of student characteristics</a:t>
            </a:r>
          </a:p>
          <a:p>
            <a:pPr lvl="2" algn="just"/>
            <a:r>
              <a:rPr lang="en-GB" sz="1800" dirty="0" smtClean="0">
                <a:solidFill>
                  <a:srgbClr val="0000FF"/>
                </a:solidFill>
              </a:rPr>
              <a:t>Vertical v horizontal differentiation</a:t>
            </a:r>
            <a:endParaRPr lang="en-GB" sz="1800" dirty="0">
              <a:solidFill>
                <a:srgbClr val="0000FF"/>
              </a:solidFill>
            </a:endParaRPr>
          </a:p>
          <a:p>
            <a:pPr marL="914400" lvl="1" indent="-514350" algn="just">
              <a:buFont typeface="+mj-lt"/>
              <a:buAutoNum type="arabicPeriod"/>
            </a:pPr>
            <a:r>
              <a:rPr lang="en-GB" sz="2200" dirty="0" smtClean="0">
                <a:solidFill>
                  <a:srgbClr val="0000FF"/>
                </a:solidFill>
              </a:rPr>
              <a:t>Relate to ‘established’ hierarchy of institutional sectors</a:t>
            </a:r>
            <a:endParaRPr lang="en-GB" sz="2200" dirty="0">
              <a:solidFill>
                <a:srgbClr val="0000FF"/>
              </a:solidFill>
            </a:endParaRPr>
          </a:p>
          <a:p>
            <a:pPr lvl="2" algn="just"/>
            <a:r>
              <a:rPr lang="en-GB" sz="1800" dirty="0">
                <a:solidFill>
                  <a:srgbClr val="0000FF"/>
                </a:solidFill>
              </a:rPr>
              <a:t>First examine stability and validity of sectors</a:t>
            </a:r>
          </a:p>
          <a:p>
            <a:pPr lvl="2" algn="just"/>
            <a:r>
              <a:rPr lang="en-GB" sz="1800" dirty="0" smtClean="0">
                <a:solidFill>
                  <a:srgbClr val="0000FF"/>
                </a:solidFill>
              </a:rPr>
              <a:t>Then look at uneven distribution across sectors</a:t>
            </a:r>
          </a:p>
          <a:p>
            <a:pPr algn="just"/>
            <a:endParaRPr lang="en-GB" sz="2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4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859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390525"/>
            <a:ext cx="9307513" cy="608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32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rmAutofit/>
          </a:bodyPr>
          <a:lstStyle/>
          <a:p>
            <a:pPr algn="l"/>
            <a:r>
              <a:rPr lang="en-GB" sz="3500" dirty="0" smtClean="0">
                <a:solidFill>
                  <a:srgbClr val="002060"/>
                </a:solidFill>
                <a:latin typeface="+mn-lt"/>
              </a:rPr>
              <a:t>1. Levels of segregation (summary)</a:t>
            </a:r>
            <a:endParaRPr lang="en-GB" sz="35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algn="just"/>
            <a:r>
              <a:rPr lang="en-GB" sz="2600" dirty="0" smtClean="0">
                <a:solidFill>
                  <a:srgbClr val="0000FF"/>
                </a:solidFill>
              </a:rPr>
              <a:t>Higher for ethnic minorities than social class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But downward trend for some ethnic minorities</a:t>
            </a:r>
          </a:p>
          <a:p>
            <a:pPr algn="just"/>
            <a:r>
              <a:rPr lang="en-GB" sz="2600" dirty="0" smtClean="0">
                <a:solidFill>
                  <a:srgbClr val="0000FF"/>
                </a:solidFill>
              </a:rPr>
              <a:t>Higher for independent school background than social class</a:t>
            </a:r>
          </a:p>
          <a:p>
            <a:pPr lvl="1" algn="just"/>
            <a:r>
              <a:rPr lang="en-GB" sz="2200" dirty="0" smtClean="0">
                <a:solidFill>
                  <a:srgbClr val="0000FF"/>
                </a:solidFill>
              </a:rPr>
              <a:t>And increasing for independent school</a:t>
            </a:r>
          </a:p>
          <a:p>
            <a:r>
              <a:rPr lang="en-GB" sz="2600" dirty="0" smtClean="0">
                <a:solidFill>
                  <a:srgbClr val="0000FF"/>
                </a:solidFill>
              </a:rPr>
              <a:t>Higher in England than in other home countries</a:t>
            </a:r>
          </a:p>
          <a:p>
            <a:r>
              <a:rPr lang="en-GB" sz="2600" dirty="0" smtClean="0">
                <a:solidFill>
                  <a:srgbClr val="0000FF"/>
                </a:solidFill>
              </a:rPr>
              <a:t>Analysis </a:t>
            </a:r>
            <a:r>
              <a:rPr lang="en-GB" sz="2600" dirty="0">
                <a:solidFill>
                  <a:srgbClr val="0000FF"/>
                </a:solidFill>
              </a:rPr>
              <a:t>of institutions rather than ‘faculties’ gives similar results </a:t>
            </a:r>
            <a:r>
              <a:rPr lang="en-GB" sz="2600" dirty="0" smtClean="0">
                <a:solidFill>
                  <a:srgbClr val="0000FF"/>
                </a:solidFill>
              </a:rPr>
              <a:t>(and trends) for </a:t>
            </a:r>
            <a:r>
              <a:rPr lang="en-GB" sz="2600" dirty="0">
                <a:solidFill>
                  <a:srgbClr val="0000FF"/>
                </a:solidFill>
              </a:rPr>
              <a:t>class and ethnicity </a:t>
            </a:r>
            <a:endParaRPr lang="en-GB" sz="2600" dirty="0" smtClean="0">
              <a:solidFill>
                <a:srgbClr val="0000FF"/>
              </a:solidFill>
            </a:endParaRPr>
          </a:p>
          <a:p>
            <a:pPr lvl="1"/>
            <a:r>
              <a:rPr lang="en-GB" sz="2200" dirty="0" smtClean="0">
                <a:solidFill>
                  <a:srgbClr val="0000FF"/>
                </a:solidFill>
              </a:rPr>
              <a:t>But shows lower </a:t>
            </a:r>
            <a:r>
              <a:rPr lang="en-GB" sz="2200" dirty="0">
                <a:solidFill>
                  <a:srgbClr val="0000FF"/>
                </a:solidFill>
              </a:rPr>
              <a:t>segregation for gender, over-21s, non-UK </a:t>
            </a:r>
            <a:r>
              <a:rPr lang="en-GB" sz="2200" dirty="0" smtClean="0">
                <a:solidFill>
                  <a:srgbClr val="0000FF"/>
                </a:solidFill>
              </a:rPr>
              <a:t>domicile</a:t>
            </a:r>
            <a:endParaRPr lang="en-GB" sz="2200" dirty="0">
              <a:solidFill>
                <a:srgbClr val="0000FF"/>
              </a:solidFill>
            </a:endParaRPr>
          </a:p>
          <a:p>
            <a:endParaRPr lang="en-GB" sz="2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7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2. What dimensions can be inferred from student characteristics?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>
                <a:solidFill>
                  <a:srgbClr val="0000FF"/>
                </a:solidFill>
              </a:rPr>
              <a:t>Dimensions of variation (</a:t>
            </a:r>
            <a:r>
              <a:rPr lang="en-GB" sz="2800" dirty="0">
                <a:solidFill>
                  <a:srgbClr val="0000FF"/>
                </a:solidFill>
              </a:rPr>
              <a:t>principal components</a:t>
            </a:r>
            <a:r>
              <a:rPr lang="en-GB" sz="2800" dirty="0" smtClean="0">
                <a:solidFill>
                  <a:srgbClr val="0000FF"/>
                </a:solidFill>
              </a:rPr>
              <a:t>) based </a:t>
            </a:r>
            <a:r>
              <a:rPr lang="en-GB" sz="2800" dirty="0">
                <a:solidFill>
                  <a:srgbClr val="0000FF"/>
                </a:solidFill>
              </a:rPr>
              <a:t>on characteristics of </a:t>
            </a:r>
            <a:r>
              <a:rPr lang="en-GB" sz="2800" dirty="0" smtClean="0">
                <a:solidFill>
                  <a:srgbClr val="0000FF"/>
                </a:solidFill>
              </a:rPr>
              <a:t>entrants </a:t>
            </a:r>
            <a:endParaRPr lang="en-GB" sz="2800" dirty="0">
              <a:solidFill>
                <a:srgbClr val="0000FF"/>
              </a:solidFill>
            </a:endParaRPr>
          </a:p>
          <a:p>
            <a:pPr lvl="1"/>
            <a:r>
              <a:rPr lang="en-GB" sz="2400" dirty="0" err="1" smtClean="0">
                <a:solidFill>
                  <a:srgbClr val="0000FF"/>
                </a:solidFill>
              </a:rPr>
              <a:t>Eg</a:t>
            </a:r>
            <a:r>
              <a:rPr lang="en-GB" sz="2400" dirty="0" smtClean="0">
                <a:solidFill>
                  <a:srgbClr val="0000FF"/>
                </a:solidFill>
              </a:rPr>
              <a:t> % high social class, % under 21, mean quals score</a:t>
            </a:r>
          </a:p>
          <a:p>
            <a:r>
              <a:rPr lang="en-GB" sz="2800" dirty="0" smtClean="0">
                <a:solidFill>
                  <a:srgbClr val="0000FF"/>
                </a:solidFill>
              </a:rPr>
              <a:t>Analyses of differentiation among ‘</a:t>
            </a:r>
            <a:r>
              <a:rPr lang="en-GB" sz="2800" dirty="0">
                <a:solidFill>
                  <a:srgbClr val="0000FF"/>
                </a:solidFill>
              </a:rPr>
              <a:t>faculties</a:t>
            </a:r>
            <a:r>
              <a:rPr lang="en-GB" sz="2800" dirty="0" smtClean="0">
                <a:solidFill>
                  <a:srgbClr val="0000FF"/>
                </a:solidFill>
              </a:rPr>
              <a:t>’ and among institutions give similar results (institutions not subjects are the main basis of differentiation?)</a:t>
            </a:r>
          </a:p>
          <a:p>
            <a:r>
              <a:rPr lang="en-GB" sz="2800" dirty="0" smtClean="0">
                <a:solidFill>
                  <a:srgbClr val="0000FF"/>
                </a:solidFill>
              </a:rPr>
              <a:t>Analyses based </a:t>
            </a:r>
            <a:r>
              <a:rPr lang="en-GB" sz="2800" dirty="0">
                <a:solidFill>
                  <a:srgbClr val="0000FF"/>
                </a:solidFill>
              </a:rPr>
              <a:t>on </a:t>
            </a:r>
            <a:r>
              <a:rPr lang="en-GB" sz="2800" dirty="0" smtClean="0">
                <a:solidFill>
                  <a:srgbClr val="0000FF"/>
                </a:solidFill>
              </a:rPr>
              <a:t>entrants and applicants give </a:t>
            </a:r>
            <a:r>
              <a:rPr lang="en-GB" sz="2800" dirty="0">
                <a:solidFill>
                  <a:srgbClr val="0000FF"/>
                </a:solidFill>
              </a:rPr>
              <a:t>very similar results</a:t>
            </a:r>
          </a:p>
          <a:p>
            <a:r>
              <a:rPr lang="en-GB" sz="2800" dirty="0" smtClean="0">
                <a:solidFill>
                  <a:srgbClr val="0000FF"/>
                </a:solidFill>
              </a:rPr>
              <a:t>UK-wide, then repeated for England, Wales and Scotland, each cohort, </a:t>
            </a:r>
            <a:r>
              <a:rPr lang="en-GB" sz="2800" dirty="0" err="1" smtClean="0">
                <a:solidFill>
                  <a:srgbClr val="0000FF"/>
                </a:solidFill>
              </a:rPr>
              <a:t>etc</a:t>
            </a:r>
            <a:endParaRPr lang="en-GB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4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Four main dimensions (components) of variation among UK HE ‘faculties’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734063"/>
              </p:ext>
            </p:extLst>
          </p:nvPr>
        </p:nvGraphicFramePr>
        <p:xfrm>
          <a:off x="457200" y="1600200"/>
          <a:ext cx="7787208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663080"/>
                <a:gridCol w="1584176"/>
                <a:gridCol w="1440160"/>
                <a:gridCol w="1728192"/>
              </a:tblGrid>
              <a:tr h="37084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Dimension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</a:p>
                    <a:p>
                      <a:pPr algn="ctr"/>
                      <a:r>
                        <a:rPr lang="en-GB" dirty="0" smtClean="0"/>
                        <a:t>‘Status’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</a:p>
                    <a:p>
                      <a:pPr algn="ctr"/>
                      <a:r>
                        <a:rPr lang="en-GB" dirty="0" smtClean="0"/>
                        <a:t>‘Black and Bangladeshi’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</a:p>
                    <a:p>
                      <a:pPr algn="ctr"/>
                      <a:r>
                        <a:rPr lang="en-GB" dirty="0" smtClean="0"/>
                        <a:t>‘Asian’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</a:p>
                    <a:p>
                      <a:pPr algn="ctr"/>
                      <a:r>
                        <a:rPr lang="en-GB" dirty="0" smtClean="0"/>
                        <a:t>‘Male, non-UK, Chinese’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Main</a:t>
                      </a:r>
                      <a:r>
                        <a:rPr lang="en-GB" baseline="0" dirty="0" smtClean="0"/>
                        <a:t> factors (+</a:t>
                      </a:r>
                      <a:r>
                        <a:rPr lang="en-GB" baseline="0" dirty="0" err="1" smtClean="0"/>
                        <a:t>ve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Qualifications</a:t>
                      </a:r>
                    </a:p>
                    <a:p>
                      <a:r>
                        <a:rPr lang="en-GB" dirty="0" smtClean="0"/>
                        <a:t>High social class</a:t>
                      </a:r>
                      <a:endParaRPr lang="en-GB" baseline="0" dirty="0" smtClean="0"/>
                    </a:p>
                    <a:p>
                      <a:r>
                        <a:rPr lang="en-GB" baseline="0" dirty="0" err="1" smtClean="0"/>
                        <a:t>Indep</a:t>
                      </a:r>
                      <a:r>
                        <a:rPr lang="en-GB" baseline="0" dirty="0" smtClean="0"/>
                        <a:t> school</a:t>
                      </a:r>
                    </a:p>
                    <a:p>
                      <a:r>
                        <a:rPr lang="en-GB" baseline="0" dirty="0" smtClean="0"/>
                        <a:t>Non-local</a:t>
                      </a:r>
                    </a:p>
                    <a:p>
                      <a:r>
                        <a:rPr lang="en-GB" baseline="0" dirty="0" smtClean="0"/>
                        <a:t>Under 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Black African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Black </a:t>
                      </a:r>
                      <a:r>
                        <a:rPr lang="en-GB" dirty="0" err="1" smtClean="0"/>
                        <a:t>Carib</a:t>
                      </a:r>
                      <a:r>
                        <a:rPr lang="en-GB" dirty="0" smtClean="0"/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Mixed/other        ethnicity</a:t>
                      </a:r>
                    </a:p>
                    <a:p>
                      <a:r>
                        <a:rPr lang="en-GB" dirty="0" smtClean="0"/>
                        <a:t>Bangladeshi</a:t>
                      </a:r>
                    </a:p>
                    <a:p>
                      <a:r>
                        <a:rPr lang="en-GB" dirty="0" smtClean="0"/>
                        <a:t>Other 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Indian</a:t>
                      </a:r>
                    </a:p>
                    <a:p>
                      <a:r>
                        <a:rPr lang="en-GB" dirty="0" smtClean="0"/>
                        <a:t>Pakistani</a:t>
                      </a:r>
                    </a:p>
                    <a:p>
                      <a:r>
                        <a:rPr lang="en-GB" dirty="0" smtClean="0"/>
                        <a:t>Other Asian</a:t>
                      </a:r>
                    </a:p>
                    <a:p>
                      <a:r>
                        <a:rPr lang="en-GB" dirty="0" smtClean="0"/>
                        <a:t>Bangladeshi</a:t>
                      </a:r>
                    </a:p>
                    <a:p>
                      <a:r>
                        <a:rPr lang="en-GB" dirty="0" smtClean="0"/>
                        <a:t>Chinese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EU (non-UK)</a:t>
                      </a:r>
                    </a:p>
                    <a:p>
                      <a:r>
                        <a:rPr lang="en-GB" dirty="0" smtClean="0"/>
                        <a:t>Outside</a:t>
                      </a:r>
                      <a:r>
                        <a:rPr lang="en-GB" baseline="0" dirty="0" smtClean="0"/>
                        <a:t> EU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Chinese (UK domicile)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Main factors (-</a:t>
                      </a:r>
                      <a:r>
                        <a:rPr lang="en-GB" dirty="0" err="1" smtClean="0"/>
                        <a:t>ve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Low social class</a:t>
                      </a:r>
                    </a:p>
                    <a:p>
                      <a:r>
                        <a:rPr lang="en-GB" dirty="0" smtClean="0"/>
                        <a:t>FE</a:t>
                      </a:r>
                      <a:r>
                        <a:rPr lang="en-GB" baseline="0" dirty="0" smtClean="0"/>
                        <a:t> college background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Female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% of variance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1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rmAutofit/>
          </a:bodyPr>
          <a:lstStyle/>
          <a:p>
            <a:pPr algn="l"/>
            <a:r>
              <a:rPr lang="en-GB" sz="3200" dirty="0" smtClean="0">
                <a:solidFill>
                  <a:srgbClr val="002060"/>
                </a:solidFill>
                <a:latin typeface="+mn-lt"/>
              </a:rPr>
              <a:t>UK HE : a hierarchical, stratified system?</a:t>
            </a:r>
            <a:endParaRPr lang="en-GB" sz="32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0000FF"/>
                </a:solidFill>
              </a:rPr>
              <a:t>Status dimension (component 1)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Combines social and educational status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But only weakly associated with ethnic background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Very stable over time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Very similar across England, Wales, Scotland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Correlated with hierarchy of sectors (Russell Group/other pre-1992/post-1992)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Not strongly correlated with subject area (except medicine and vet medicine)</a:t>
            </a:r>
          </a:p>
        </p:txBody>
      </p:sp>
    </p:spTree>
    <p:extLst>
      <p:ext uri="{BB962C8B-B14F-4D97-AF65-F5344CB8AC3E}">
        <p14:creationId xmlns:p14="http://schemas.microsoft.com/office/powerpoint/2010/main" val="416350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22114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>
                <a:solidFill>
                  <a:srgbClr val="002060"/>
                </a:solidFill>
                <a:latin typeface="+mn-lt"/>
              </a:rPr>
              <a:t>Horizontal differentiation</a:t>
            </a:r>
            <a:endParaRPr lang="en-GB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rgbClr val="0000FF"/>
                </a:solidFill>
              </a:rPr>
              <a:t>Ethnicity (components 2 and 3) 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Different dimensions associated with black and Asian background students (all UK domicile)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Fairly stable </a:t>
            </a:r>
            <a:r>
              <a:rPr lang="en-GB" sz="2400" dirty="0">
                <a:solidFill>
                  <a:srgbClr val="0000FF"/>
                </a:solidFill>
              </a:rPr>
              <a:t>over </a:t>
            </a:r>
            <a:r>
              <a:rPr lang="en-GB" sz="2400" dirty="0" smtClean="0">
                <a:solidFill>
                  <a:srgbClr val="0000FF"/>
                </a:solidFill>
              </a:rPr>
              <a:t>time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Not strongly correlated with </a:t>
            </a:r>
            <a:r>
              <a:rPr lang="en-GB" sz="2400" dirty="0">
                <a:solidFill>
                  <a:srgbClr val="0000FF"/>
                </a:solidFill>
              </a:rPr>
              <a:t>3-sector </a:t>
            </a:r>
            <a:r>
              <a:rPr lang="en-GB" sz="2400" dirty="0" smtClean="0">
                <a:solidFill>
                  <a:srgbClr val="0000FF"/>
                </a:solidFill>
              </a:rPr>
              <a:t>hierarchy</a:t>
            </a:r>
          </a:p>
          <a:p>
            <a:pPr lvl="1"/>
            <a:r>
              <a:rPr lang="en-GB" sz="2400" dirty="0">
                <a:solidFill>
                  <a:srgbClr val="0000FF"/>
                </a:solidFill>
              </a:rPr>
              <a:t>Not strongly correlated with </a:t>
            </a:r>
            <a:r>
              <a:rPr lang="en-GB" sz="2400" dirty="0" smtClean="0">
                <a:solidFill>
                  <a:srgbClr val="0000FF"/>
                </a:solidFill>
              </a:rPr>
              <a:t>subject area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Strong geographical aspect (London)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Similar dimensions in England and Wales, single dimension in Scotland</a:t>
            </a:r>
          </a:p>
          <a:p>
            <a:r>
              <a:rPr lang="en-GB" sz="2800" dirty="0" smtClean="0">
                <a:solidFill>
                  <a:srgbClr val="0000FF"/>
                </a:solidFill>
              </a:rPr>
              <a:t>Male, non-UK, Chinese (component 4) </a:t>
            </a:r>
          </a:p>
          <a:p>
            <a:pPr lvl="1"/>
            <a:r>
              <a:rPr lang="en-GB" sz="2400" dirty="0" smtClean="0">
                <a:solidFill>
                  <a:srgbClr val="0000FF"/>
                </a:solidFill>
              </a:rPr>
              <a:t>Associated with engineering and technology</a:t>
            </a:r>
            <a:endParaRPr lang="en-GB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869</Words>
  <Application>Microsoft Office PowerPoint</Application>
  <PresentationFormat>On-screen Show (4:3)</PresentationFormat>
  <Paragraphs>148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How is HE differentiated? Is this changing?</vt:lpstr>
      <vt:lpstr>PowerPoint Presentation</vt:lpstr>
      <vt:lpstr>PowerPoint Presentation</vt:lpstr>
      <vt:lpstr>1. Levels of segregation (summary)</vt:lpstr>
      <vt:lpstr>2. What dimensions can be inferred from student characteristics?</vt:lpstr>
      <vt:lpstr>Four main dimensions (components) of variation among UK HE ‘faculties’</vt:lpstr>
      <vt:lpstr>UK HE : a hierarchical, stratified system?</vt:lpstr>
      <vt:lpstr>Horizontal differentiation</vt:lpstr>
      <vt:lpstr>3. Differentiation related to ‘established’ hierarchy of university sectors</vt:lpstr>
      <vt:lpstr>Have status differences between sectors become weaker? (as inferred from applicant preferences)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are institutional sectors associated with student characteristics? (Summary)</vt:lpstr>
      <vt:lpstr>Discussion points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RAFFE David</dc:creator>
  <cp:lastModifiedBy>Carolyn Newton</cp:lastModifiedBy>
  <cp:revision>106</cp:revision>
  <cp:lastPrinted>2013-04-08T09:36:57Z</cp:lastPrinted>
  <dcterms:created xsi:type="dcterms:W3CDTF">2012-10-31T09:59:00Z</dcterms:created>
  <dcterms:modified xsi:type="dcterms:W3CDTF">2013-08-01T10:32:48Z</dcterms:modified>
</cp:coreProperties>
</file>