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911" r:id="rId2"/>
    <p:sldId id="912" r:id="rId3"/>
    <p:sldId id="913" r:id="rId4"/>
    <p:sldId id="914" r:id="rId5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36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6120680" cy="122413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8352928" cy="3960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753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60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62753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06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8352928" cy="1512168"/>
          </a:xfrm>
        </p:spPr>
        <p:txBody>
          <a:bodyPr/>
          <a:lstStyle/>
          <a:p>
            <a:r>
              <a:rPr lang="en-GB" sz="3200" b="1" dirty="0" smtClean="0">
                <a:latin typeface="Garamond" pitchFamily="18" charset="0"/>
              </a:rPr>
              <a:t>Changing Inequalities and Access to a Differentiated Higher Education System:</a:t>
            </a:r>
            <a:br>
              <a:rPr lang="en-GB" sz="3200" b="1" dirty="0" smtClean="0">
                <a:latin typeface="Garamond" pitchFamily="18" charset="0"/>
              </a:rPr>
            </a:br>
            <a:r>
              <a:rPr lang="en-GB" sz="3200" b="1" dirty="0" smtClean="0">
                <a:latin typeface="Garamond" pitchFamily="18" charset="0"/>
              </a:rPr>
              <a:t>a Welsh perspective</a:t>
            </a:r>
            <a:endParaRPr lang="en-GB" sz="3200" b="1" dirty="0">
              <a:latin typeface="Garamon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933056"/>
            <a:ext cx="8352928" cy="1728192"/>
          </a:xfrm>
        </p:spPr>
        <p:txBody>
          <a:bodyPr/>
          <a:lstStyle/>
          <a:p>
            <a:r>
              <a:rPr lang="en-GB" sz="2400" dirty="0" smtClean="0">
                <a:latin typeface="Garamond" pitchFamily="18" charset="0"/>
              </a:rPr>
              <a:t>Gareth Rees</a:t>
            </a:r>
          </a:p>
          <a:p>
            <a:r>
              <a:rPr lang="en-GB" sz="2400" dirty="0" smtClean="0">
                <a:latin typeface="Garamond" pitchFamily="18" charset="0"/>
              </a:rPr>
              <a:t>Moray House School of Education, University of Edinburgh, 14 June 2013</a:t>
            </a:r>
            <a:endParaRPr lang="en-GB" sz="24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75388" cy="778098"/>
          </a:xfrm>
        </p:spPr>
        <p:txBody>
          <a:bodyPr/>
          <a:lstStyle/>
          <a:p>
            <a:pPr algn="l"/>
            <a:r>
              <a:rPr lang="en-GB" sz="3200" b="1" dirty="0" smtClean="0">
                <a:latin typeface="Garamond" pitchFamily="18" charset="0"/>
              </a:rPr>
              <a:t>Welsh Research</a:t>
            </a:r>
            <a:endParaRPr lang="en-GB" sz="3200" b="1" dirty="0"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392265"/>
          </a:xfrm>
        </p:spPr>
        <p:txBody>
          <a:bodyPr/>
          <a:lstStyle/>
          <a:p>
            <a:pPr algn="just"/>
            <a:r>
              <a:rPr lang="en-GB" sz="2800" dirty="0" smtClean="0">
                <a:latin typeface="Garamond" pitchFamily="18" charset="0"/>
              </a:rPr>
              <a:t>The Nuffield Study provides an extremely helpful context for WISERD’s research in this area.</a:t>
            </a:r>
          </a:p>
          <a:p>
            <a:pPr algn="just"/>
            <a:r>
              <a:rPr lang="en-GB" sz="2800" dirty="0" smtClean="0">
                <a:latin typeface="Garamond" pitchFamily="18" charset="0"/>
              </a:rPr>
              <a:t>In particular, for a project funded by ESRC and HEFCW:</a:t>
            </a:r>
          </a:p>
          <a:p>
            <a:pPr lvl="1" algn="just">
              <a:buFont typeface="Arial" pitchFamily="34" charset="0"/>
              <a:buChar char="•"/>
            </a:pPr>
            <a:r>
              <a:rPr lang="en-GB" sz="2400" dirty="0" smtClean="0">
                <a:latin typeface="Garamond" pitchFamily="18" charset="0"/>
              </a:rPr>
              <a:t>Statistical analysis of new data-set, linking at the individual level data from NPD, LLWR and HESA;</a:t>
            </a:r>
          </a:p>
          <a:p>
            <a:pPr lvl="1" algn="just">
              <a:buFont typeface="Arial" pitchFamily="34" charset="0"/>
              <a:buChar char="•"/>
            </a:pPr>
            <a:r>
              <a:rPr lang="en-GB" sz="2400" dirty="0" smtClean="0">
                <a:latin typeface="Garamond" pitchFamily="18" charset="0"/>
              </a:rPr>
              <a:t>Fieldwork based analysis of widening access strategies, at national, regional and institutional levels.</a:t>
            </a:r>
          </a:p>
          <a:p>
            <a:pPr algn="just">
              <a:buFont typeface="Arial" pitchFamily="34" charset="0"/>
              <a:buChar char="•"/>
            </a:pPr>
            <a:r>
              <a:rPr lang="en-GB" sz="2800" dirty="0" smtClean="0">
                <a:latin typeface="Garamond" pitchFamily="18" charset="0"/>
              </a:rPr>
              <a:t>Unfortunately, too early to provide even initial findings.</a:t>
            </a:r>
            <a:endParaRPr lang="en-GB" sz="28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6768752" cy="634082"/>
          </a:xfrm>
        </p:spPr>
        <p:txBody>
          <a:bodyPr/>
          <a:lstStyle/>
          <a:p>
            <a:pPr algn="l"/>
            <a:r>
              <a:rPr lang="en-GB" sz="3200" b="1" dirty="0" smtClean="0">
                <a:latin typeface="Garamond" pitchFamily="18" charset="0"/>
              </a:rPr>
              <a:t>Administrative and a Social System</a:t>
            </a:r>
            <a:endParaRPr lang="en-GB" sz="3200" b="1" dirty="0"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4464273"/>
          </a:xfrm>
        </p:spPr>
        <p:txBody>
          <a:bodyPr/>
          <a:lstStyle/>
          <a:p>
            <a:pPr algn="just"/>
            <a:r>
              <a:rPr lang="en-GB" sz="2800" dirty="0" smtClean="0">
                <a:latin typeface="Garamond" pitchFamily="18" charset="0"/>
              </a:rPr>
              <a:t>Parliamentary devolution has provided a rich context for ‘home international’ comparisons.</a:t>
            </a:r>
          </a:p>
          <a:p>
            <a:pPr algn="just"/>
            <a:r>
              <a:rPr lang="en-GB" sz="2800" dirty="0" smtClean="0">
                <a:latin typeface="Garamond" pitchFamily="18" charset="0"/>
              </a:rPr>
              <a:t>The Nuffield study indicates the relatively small impact that diverging policies have had on HE as a ‘social system’.</a:t>
            </a:r>
          </a:p>
          <a:p>
            <a:pPr algn="just"/>
            <a:r>
              <a:rPr lang="en-GB" sz="2800" dirty="0" smtClean="0">
                <a:latin typeface="Garamond" pitchFamily="18" charset="0"/>
              </a:rPr>
              <a:t>In Wales, some effects of fees policy on distribution of student destinations between Wales and elsewhere in UK.</a:t>
            </a:r>
          </a:p>
          <a:p>
            <a:pPr algn="just"/>
            <a:r>
              <a:rPr lang="en-GB" sz="2800" dirty="0" smtClean="0">
                <a:latin typeface="Garamond" pitchFamily="18" charset="0"/>
              </a:rPr>
              <a:t>However, this policy proved unaffordable; and serious questions remain over policy on ‘top-up’ fees.</a:t>
            </a:r>
            <a:endParaRPr lang="en-GB" sz="28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7056784" cy="706090"/>
          </a:xfrm>
        </p:spPr>
        <p:txBody>
          <a:bodyPr/>
          <a:lstStyle/>
          <a:p>
            <a:pPr algn="l"/>
            <a:r>
              <a:rPr lang="en-GB" sz="3200" b="1" dirty="0" smtClean="0">
                <a:latin typeface="Garamond" pitchFamily="18" charset="0"/>
              </a:rPr>
              <a:t>‘Excellence’ vs. ‘Equity’ in HE Access</a:t>
            </a:r>
            <a:endParaRPr lang="en-GB" sz="3200" b="1" dirty="0"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4464273"/>
          </a:xfrm>
        </p:spPr>
        <p:txBody>
          <a:bodyPr/>
          <a:lstStyle/>
          <a:p>
            <a:pPr algn="just"/>
            <a:r>
              <a:rPr lang="en-GB" sz="2800" dirty="0" smtClean="0">
                <a:latin typeface="Garamond" pitchFamily="18" charset="0"/>
              </a:rPr>
              <a:t>The study illustrates intractability of ‘compensating’  for social-class background in HE entry.</a:t>
            </a:r>
          </a:p>
          <a:p>
            <a:pPr algn="just"/>
            <a:r>
              <a:rPr lang="en-GB" sz="2800" dirty="0" smtClean="0">
                <a:latin typeface="Garamond" pitchFamily="18" charset="0"/>
              </a:rPr>
              <a:t>This is largely mediated through prior educational attainment.</a:t>
            </a:r>
          </a:p>
          <a:p>
            <a:pPr algn="just"/>
            <a:r>
              <a:rPr lang="en-GB" sz="2800" dirty="0" smtClean="0">
                <a:latin typeface="Garamond" pitchFamily="18" charset="0"/>
              </a:rPr>
              <a:t>The scope of state policy is thereby brought into question, both on student finance, ‘contextualised’ offers, and widening access initiatives.</a:t>
            </a:r>
          </a:p>
          <a:p>
            <a:pPr algn="just"/>
            <a:r>
              <a:rPr lang="en-GB" sz="2800" dirty="0" smtClean="0">
                <a:latin typeface="Garamond" pitchFamily="18" charset="0"/>
              </a:rPr>
              <a:t>These issues raise quite fundamental questions about how the relationships between ‘excellence’ and ‘equity’ are to be managed.</a:t>
            </a:r>
            <a:endParaRPr lang="en-GB" sz="28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erd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Wiserd Master</Template>
  <TotalTime>148</TotalTime>
  <Words>263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Wiserd Master</vt:lpstr>
      <vt:lpstr>Changing Inequalities and Access to a Differentiated Higher Education System: a Welsh perspective</vt:lpstr>
      <vt:lpstr>Welsh Research</vt:lpstr>
      <vt:lpstr>Administrative and a Social System</vt:lpstr>
      <vt:lpstr>‘Excellence’ vs. ‘Equity’ in HE Access</vt:lpstr>
    </vt:vector>
  </TitlesOfParts>
  <Company>Cardiff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SSOTW3</dc:creator>
  <cp:lastModifiedBy>CROXFORD Linda</cp:lastModifiedBy>
  <cp:revision>24</cp:revision>
  <dcterms:created xsi:type="dcterms:W3CDTF">2010-05-10T14:46:10Z</dcterms:created>
  <dcterms:modified xsi:type="dcterms:W3CDTF">2013-06-17T08:36:15Z</dcterms:modified>
</cp:coreProperties>
</file>