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317" r:id="rId3"/>
    <p:sldId id="257" r:id="rId4"/>
    <p:sldId id="270" r:id="rId5"/>
    <p:sldId id="271" r:id="rId6"/>
    <p:sldId id="272" r:id="rId7"/>
    <p:sldId id="269" r:id="rId8"/>
    <p:sldId id="273" r:id="rId9"/>
  </p:sldIdLst>
  <p:sldSz cx="9144000" cy="6858000" type="screen4x3"/>
  <p:notesSz cx="9944100" cy="6805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8077F37-7172-4817-99F0-3C560CD9A115}">
          <p14:sldIdLst>
            <p14:sldId id="268"/>
            <p14:sldId id="317"/>
            <p14:sldId id="257"/>
            <p14:sldId id="270"/>
            <p14:sldId id="271"/>
            <p14:sldId id="272"/>
            <p14:sldId id="269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58" autoAdjust="0"/>
  </p:normalViewPr>
  <p:slideViewPr>
    <p:cSldViewPr>
      <p:cViewPr varScale="1">
        <p:scale>
          <a:sx n="64" d="100"/>
          <a:sy n="64" d="100"/>
        </p:scale>
        <p:origin x="-120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2689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DC60C-C47B-470D-A107-B4D0C52D71E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2689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B69C7-44F5-47DF-B68C-396C140E5E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8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975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64A31-DD97-4CBA-A3DF-75E7D4C5E78F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3425" y="511175"/>
            <a:ext cx="340042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5107" y="3232232"/>
            <a:ext cx="7953887" cy="306274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975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12D9C-B58C-44F9-8E6C-ADF6123A4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92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4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97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15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63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03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34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70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8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29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37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AC38-A47C-4978-AAA4-BF7BDD56F7D5}" type="datetimeFigureOut">
              <a:rPr lang="en-GB" smtClean="0"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34449-207F-4753-B3DD-39A83A0A5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21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ES-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12875"/>
            <a:ext cx="9144000" cy="5445125"/>
          </a:xfrm>
        </p:spPr>
        <p:txBody>
          <a:bodyPr lIns="92075" tIns="46038" rIns="92075" bIns="46038"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8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marL="0" indent="0" algn="ctr">
              <a:buNone/>
            </a:pP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800" b="1" dirty="0">
                <a:solidFill>
                  <a:srgbClr val="002060"/>
                </a:solidFill>
                <a:latin typeface="Trebuchet MS" pitchFamily="34" charset="0"/>
              </a:rPr>
              <a:t>Changing Inequalities and Access to </a:t>
            </a:r>
            <a:endParaRPr lang="en-GB" sz="2800" b="1" dirty="0" smtClean="0">
              <a:solidFill>
                <a:srgbClr val="002060"/>
              </a:solidFill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GB" sz="2800" b="1" dirty="0" smtClean="0">
                <a:solidFill>
                  <a:srgbClr val="002060"/>
                </a:solidFill>
                <a:latin typeface="Trebuchet MS" pitchFamily="34" charset="0"/>
              </a:rPr>
              <a:t>a </a:t>
            </a:r>
            <a:r>
              <a:rPr lang="en-GB" sz="2800" b="1" dirty="0">
                <a:solidFill>
                  <a:srgbClr val="002060"/>
                </a:solidFill>
                <a:latin typeface="Trebuchet MS" pitchFamily="34" charset="0"/>
              </a:rPr>
              <a:t>Differentiated HE System</a:t>
            </a:r>
          </a:p>
          <a:p>
            <a:pPr marL="0" indent="0" algn="ctr">
              <a:buNone/>
            </a:pPr>
            <a:endParaRPr lang="en-GB" sz="2400" b="1" i="1" dirty="0">
              <a:solidFill>
                <a:srgbClr val="0000FF"/>
              </a:solidFill>
            </a:endParaRPr>
          </a:p>
          <a:p>
            <a:pPr algn="ctr">
              <a:lnSpc>
                <a:spcPct val="80000"/>
              </a:lnSpc>
              <a:buNone/>
            </a:pPr>
            <a:r>
              <a:rPr lang="en-GB" sz="2400" b="1" dirty="0">
                <a:solidFill>
                  <a:srgbClr val="0000FF"/>
                </a:solidFill>
              </a:rPr>
              <a:t>David </a:t>
            </a:r>
            <a:r>
              <a:rPr lang="en-GB" sz="2400" b="1" dirty="0" err="1">
                <a:solidFill>
                  <a:srgbClr val="0000FF"/>
                </a:solidFill>
              </a:rPr>
              <a:t>Raffe</a:t>
            </a:r>
            <a:r>
              <a:rPr lang="en-GB" sz="2400" b="1" dirty="0">
                <a:solidFill>
                  <a:srgbClr val="0000FF"/>
                </a:solidFill>
              </a:rPr>
              <a:t> and Linda </a:t>
            </a:r>
            <a:r>
              <a:rPr lang="en-GB" sz="2400" b="1" dirty="0" err="1">
                <a:solidFill>
                  <a:srgbClr val="0000FF"/>
                </a:solidFill>
              </a:rPr>
              <a:t>Croxford</a:t>
            </a: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dirty="0">
                <a:solidFill>
                  <a:srgbClr val="0000FF"/>
                </a:solidFill>
              </a:rPr>
              <a:t>University of </a:t>
            </a:r>
            <a:r>
              <a:rPr lang="en-GB" sz="2400" b="1" dirty="0" smtClean="0">
                <a:solidFill>
                  <a:srgbClr val="0000FF"/>
                </a:solidFill>
              </a:rPr>
              <a:t>Edinburgh</a:t>
            </a:r>
          </a:p>
          <a:p>
            <a:pPr marL="0" indent="0" algn="ctr">
              <a:buNone/>
            </a:pP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smtClean="0">
                <a:solidFill>
                  <a:srgbClr val="0000FF"/>
                </a:solidFill>
              </a:rPr>
              <a:t>Seminar </a:t>
            </a:r>
            <a:r>
              <a:rPr lang="en-GB" sz="2400" b="1" dirty="0">
                <a:solidFill>
                  <a:srgbClr val="0000FF"/>
                </a:solidFill>
              </a:rPr>
              <a:t>at University of Edinburgh, 14 June 2013</a:t>
            </a:r>
            <a:endParaRPr lang="en-GB" sz="2400" b="1" i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GB" sz="2400" b="1" i="1" dirty="0" smtClean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4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sz="1600" i="1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220797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ES-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12875"/>
            <a:ext cx="9144000" cy="5445125"/>
          </a:xfrm>
        </p:spPr>
        <p:txBody>
          <a:bodyPr lIns="92075" tIns="46038" rIns="92075" bIns="46038"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800" b="1" dirty="0" smtClean="0"/>
          </a:p>
          <a:p>
            <a:pPr algn="ctr">
              <a:lnSpc>
                <a:spcPct val="150000"/>
              </a:lnSpc>
              <a:buNone/>
            </a:pPr>
            <a:r>
              <a:rPr lang="en-GB" sz="2800" b="1" dirty="0" smtClean="0">
                <a:solidFill>
                  <a:srgbClr val="002060"/>
                </a:solidFill>
                <a:latin typeface="Trebuchet MS" pitchFamily="34" charset="0"/>
              </a:rPr>
              <a:t>Introduction and background to the project</a:t>
            </a:r>
            <a:endParaRPr lang="en-GB" sz="2800" dirty="0" smtClean="0">
              <a:solidFill>
                <a:srgbClr val="002060"/>
              </a:solidFill>
              <a:latin typeface="Trebuchet MS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algn="ctr">
              <a:lnSpc>
                <a:spcPct val="80000"/>
              </a:lnSpc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David Raffe and Linda </a:t>
            </a:r>
            <a:r>
              <a:rPr lang="en-GB" sz="2400" b="1" dirty="0" err="1" smtClean="0">
                <a:solidFill>
                  <a:srgbClr val="0000FF"/>
                </a:solidFill>
              </a:rPr>
              <a:t>Croxford</a:t>
            </a:r>
            <a:endParaRPr lang="en-GB" sz="2400" b="1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dirty="0">
                <a:solidFill>
                  <a:srgbClr val="0000FF"/>
                </a:solidFill>
              </a:rPr>
              <a:t>University of </a:t>
            </a:r>
            <a:r>
              <a:rPr lang="en-GB" sz="2400" b="1" dirty="0" smtClean="0">
                <a:solidFill>
                  <a:srgbClr val="0000FF"/>
                </a:solidFill>
              </a:rPr>
              <a:t>Edinburgh</a:t>
            </a:r>
          </a:p>
          <a:p>
            <a:pPr marL="0" indent="0" algn="ctr">
              <a:buNone/>
            </a:pPr>
            <a:endParaRPr lang="en-GB" sz="2400" b="1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GB" sz="2400" b="1" i="1" dirty="0" smtClean="0">
                <a:solidFill>
                  <a:srgbClr val="0000FF"/>
                </a:solidFill>
              </a:rPr>
              <a:t>Changing Inequalities and Access to a Differentiated HE System</a:t>
            </a:r>
          </a:p>
          <a:p>
            <a:pPr marL="0" indent="0" algn="ctr">
              <a:buNone/>
            </a:pPr>
            <a:r>
              <a:rPr lang="en-GB" sz="2400" b="1" dirty="0" smtClean="0">
                <a:solidFill>
                  <a:srgbClr val="0000FF"/>
                </a:solidFill>
              </a:rPr>
              <a:t>Seminar at University of Edinburgh, 14 June 2013</a:t>
            </a:r>
            <a:endParaRPr lang="en-GB" sz="2400" b="1" i="1" dirty="0" smtClean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sz="24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sz="1600" i="1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350490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>
                <a:solidFill>
                  <a:srgbClr val="002060"/>
                </a:solidFill>
                <a:latin typeface="Calibri" pitchFamily="34" charset="0"/>
              </a:rPr>
              <a:t>Research project: Changing </a:t>
            </a:r>
            <a:r>
              <a:rPr lang="en-GB" sz="3600" dirty="0">
                <a:solidFill>
                  <a:srgbClr val="002060"/>
                </a:solidFill>
                <a:latin typeface="Calibri" pitchFamily="34" charset="0"/>
              </a:rPr>
              <a:t>Transitions to a Differentiated HE System</a:t>
            </a:r>
            <a:endParaRPr lang="en-GB" sz="35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sz="2800" dirty="0" smtClean="0">
                <a:solidFill>
                  <a:srgbClr val="0000FF"/>
                </a:solidFill>
              </a:rPr>
              <a:t>CES project funded by Nuffield Foundation 2011-13</a:t>
            </a: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rgbClr val="0000FF"/>
                </a:solidFill>
              </a:rPr>
              <a:t>Objectives</a:t>
            </a:r>
            <a:r>
              <a:rPr lang="en-GB" sz="2800" dirty="0">
                <a:solidFill>
                  <a:srgbClr val="0000FF"/>
                </a:solidFill>
              </a:rPr>
              <a:t>: to study (change in):</a:t>
            </a:r>
          </a:p>
          <a:p>
            <a:pPr lvl="1">
              <a:defRPr/>
            </a:pPr>
            <a:r>
              <a:rPr lang="en-GB" sz="2400" dirty="0">
                <a:solidFill>
                  <a:srgbClr val="0000FF"/>
                </a:solidFill>
              </a:rPr>
              <a:t>Social, demographic and educational characteristics of applicants and entrants to HE</a:t>
            </a:r>
          </a:p>
          <a:p>
            <a:pPr lvl="1">
              <a:defRPr/>
            </a:pPr>
            <a:r>
              <a:rPr lang="en-GB" sz="2400" dirty="0">
                <a:solidFill>
                  <a:srgbClr val="0000FF"/>
                </a:solidFill>
              </a:rPr>
              <a:t>Institutional differentiation</a:t>
            </a:r>
          </a:p>
          <a:p>
            <a:pPr lvl="1">
              <a:defRPr/>
            </a:pPr>
            <a:r>
              <a:rPr lang="en-GB" sz="2400" dirty="0">
                <a:solidFill>
                  <a:srgbClr val="0000FF"/>
                </a:solidFill>
              </a:rPr>
              <a:t>Home-country differences and cross-border </a:t>
            </a:r>
            <a:r>
              <a:rPr lang="en-GB" sz="2400" dirty="0" smtClean="0">
                <a:solidFill>
                  <a:srgbClr val="0000FF"/>
                </a:solidFill>
              </a:rPr>
              <a:t>flows</a:t>
            </a:r>
          </a:p>
          <a:p>
            <a:pPr marL="457200" lvl="1" indent="0">
              <a:buNone/>
              <a:defRPr/>
            </a:pPr>
            <a:r>
              <a:rPr lang="en-GB" sz="2400" dirty="0" smtClean="0">
                <a:solidFill>
                  <a:srgbClr val="0000FF"/>
                </a:solidFill>
              </a:rPr>
              <a:t>… and to disseminate to inform policy and practice</a:t>
            </a: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rgbClr val="0000FF"/>
                </a:solidFill>
              </a:rPr>
              <a:t>Addresses 3 debates (devolution, widening participation, institutional differentiation) in the context of expansion </a:t>
            </a:r>
          </a:p>
        </p:txBody>
      </p:sp>
    </p:spTree>
    <p:extLst>
      <p:ext uri="{BB962C8B-B14F-4D97-AF65-F5344CB8AC3E}">
        <p14:creationId xmlns:p14="http://schemas.microsoft.com/office/powerpoint/2010/main" val="18626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Debate 1: Devolution and ‘home international’ comparisons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‘A process not an event’</a:t>
            </a:r>
          </a:p>
          <a:p>
            <a:pPr marL="857250" lvl="1" indent="-457200"/>
            <a:r>
              <a:rPr lang="en-GB" dirty="0" smtClean="0">
                <a:solidFill>
                  <a:srgbClr val="0000FF"/>
                </a:solidFill>
              </a:rPr>
              <a:t>Administrative devolution, parliamentary devolution, extensions, independence referendum</a:t>
            </a:r>
          </a:p>
          <a:p>
            <a:r>
              <a:rPr lang="en-GB" dirty="0" smtClean="0">
                <a:solidFill>
                  <a:srgbClr val="0000FF"/>
                </a:solidFill>
              </a:rPr>
              <a:t>Are policies diverging?</a:t>
            </a:r>
            <a:endParaRPr lang="en-GB" dirty="0">
              <a:solidFill>
                <a:srgbClr val="0000FF"/>
              </a:solidFill>
            </a:endParaRPr>
          </a:p>
          <a:p>
            <a:pPr marL="857250" lvl="1" indent="-457200"/>
            <a:r>
              <a:rPr lang="en-GB" dirty="0" smtClean="0">
                <a:solidFill>
                  <a:srgbClr val="0000FF"/>
                </a:solidFill>
              </a:rPr>
              <a:t>HE markets and tuition </a:t>
            </a:r>
            <a:r>
              <a:rPr lang="en-GB" dirty="0">
                <a:solidFill>
                  <a:srgbClr val="0000FF"/>
                </a:solidFill>
              </a:rPr>
              <a:t>fees </a:t>
            </a:r>
            <a:r>
              <a:rPr lang="en-GB" dirty="0" smtClean="0">
                <a:solidFill>
                  <a:srgbClr val="0000FF"/>
                </a:solidFill>
              </a:rPr>
              <a:t>…</a:t>
            </a:r>
            <a:endParaRPr lang="en-GB" dirty="0">
              <a:solidFill>
                <a:srgbClr val="0000FF"/>
              </a:solidFill>
            </a:endParaRPr>
          </a:p>
          <a:p>
            <a:pPr marL="857250" lvl="1" indent="-457200"/>
            <a:r>
              <a:rPr lang="en-GB" dirty="0">
                <a:solidFill>
                  <a:srgbClr val="0000FF"/>
                </a:solidFill>
              </a:rPr>
              <a:t>… but even these illustrate UK systems’ </a:t>
            </a:r>
            <a:r>
              <a:rPr lang="en-GB" dirty="0" smtClean="0">
                <a:solidFill>
                  <a:srgbClr val="0000FF"/>
                </a:solidFill>
              </a:rPr>
              <a:t>interdependence</a:t>
            </a:r>
          </a:p>
          <a:p>
            <a:r>
              <a:rPr lang="en-GB" dirty="0">
                <a:solidFill>
                  <a:srgbClr val="0000FF"/>
                </a:solidFill>
              </a:rPr>
              <a:t>Is the UK a ‘policy laboratory’? Could it become one?</a:t>
            </a:r>
          </a:p>
          <a:p>
            <a:r>
              <a:rPr lang="en-GB" dirty="0" smtClean="0">
                <a:solidFill>
                  <a:srgbClr val="0000FF"/>
                </a:solidFill>
              </a:rPr>
              <a:t>Are divergent ‘administrative systems’ of HE reflected in divergent ‘</a:t>
            </a:r>
            <a:r>
              <a:rPr lang="en-GB" dirty="0">
                <a:solidFill>
                  <a:srgbClr val="0000FF"/>
                </a:solidFill>
              </a:rPr>
              <a:t>social </a:t>
            </a:r>
            <a:r>
              <a:rPr lang="en-GB" dirty="0" smtClean="0">
                <a:solidFill>
                  <a:srgbClr val="0000FF"/>
                </a:solidFill>
              </a:rPr>
              <a:t>systems’ of HE?  </a:t>
            </a:r>
            <a:endParaRPr lang="en-GB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28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Debate 2: Widening participation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High profile in policy agendas – </a:t>
            </a:r>
            <a:r>
              <a:rPr lang="en-GB" dirty="0" err="1" smtClean="0">
                <a:solidFill>
                  <a:srgbClr val="0000FF"/>
                </a:solidFill>
              </a:rPr>
              <a:t>eg</a:t>
            </a:r>
            <a:r>
              <a:rPr lang="en-GB" dirty="0" smtClean="0">
                <a:solidFill>
                  <a:srgbClr val="0000FF"/>
                </a:solidFill>
              </a:rPr>
              <a:t> Post-16 Education Bill in Scotland </a:t>
            </a:r>
          </a:p>
          <a:p>
            <a:r>
              <a:rPr lang="en-GB" dirty="0">
                <a:solidFill>
                  <a:srgbClr val="0000FF"/>
                </a:solidFill>
              </a:rPr>
              <a:t>Is there divergence across the UK? </a:t>
            </a:r>
            <a:endParaRPr lang="en-GB" dirty="0"/>
          </a:p>
          <a:p>
            <a:r>
              <a:rPr lang="en-GB" dirty="0" smtClean="0">
                <a:solidFill>
                  <a:srgbClr val="0000FF"/>
                </a:solidFill>
              </a:rPr>
              <a:t>Is the picture different for the different inequalities: </a:t>
            </a:r>
            <a:r>
              <a:rPr lang="en-GB" dirty="0" err="1" smtClean="0">
                <a:solidFill>
                  <a:srgbClr val="0000FF"/>
                </a:solidFill>
              </a:rPr>
              <a:t>eg</a:t>
            </a:r>
            <a:r>
              <a:rPr lang="en-GB" dirty="0" smtClean="0">
                <a:solidFill>
                  <a:srgbClr val="0000FF"/>
                </a:solidFill>
              </a:rPr>
              <a:t> social class v ethnicity?</a:t>
            </a:r>
          </a:p>
          <a:p>
            <a:r>
              <a:rPr lang="en-GB" dirty="0" smtClean="0">
                <a:solidFill>
                  <a:srgbClr val="0000FF"/>
                </a:solidFill>
              </a:rPr>
              <a:t>What are the effects of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Social and demographic change?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Expansion of HE (‘maximally maintained inequality’)?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Policy (markets, fees, </a:t>
            </a:r>
            <a:r>
              <a:rPr lang="en-GB" dirty="0" err="1" smtClean="0">
                <a:solidFill>
                  <a:srgbClr val="0000FF"/>
                </a:solidFill>
              </a:rPr>
              <a:t>etc</a:t>
            </a:r>
            <a:r>
              <a:rPr lang="en-GB" dirty="0" smtClean="0">
                <a:solidFill>
                  <a:srgbClr val="0000FF"/>
                </a:solidFill>
              </a:rPr>
              <a:t>)?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26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Debate 3: Institutional differentiation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Focus of debates on institutional division of function, access to selective institutions, </a:t>
            </a:r>
            <a:r>
              <a:rPr lang="en-GB" dirty="0" err="1" smtClean="0">
                <a:solidFill>
                  <a:srgbClr val="0000FF"/>
                </a:solidFill>
              </a:rPr>
              <a:t>etc</a:t>
            </a:r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Is the differentiation of HE in the UK mainly horizontal or vertical?</a:t>
            </a:r>
            <a:endParaRPr lang="en-GB" dirty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How stable are institutional hierarchies?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Do historically-based </a:t>
            </a:r>
            <a:r>
              <a:rPr lang="en-GB" dirty="0">
                <a:solidFill>
                  <a:srgbClr val="0000FF"/>
                </a:solidFill>
              </a:rPr>
              <a:t>hierarchies </a:t>
            </a:r>
            <a:r>
              <a:rPr lang="en-GB" dirty="0" smtClean="0">
                <a:solidFill>
                  <a:srgbClr val="0000FF"/>
                </a:solidFill>
              </a:rPr>
              <a:t>(</a:t>
            </a:r>
            <a:r>
              <a:rPr lang="en-GB" dirty="0" err="1" smtClean="0">
                <a:solidFill>
                  <a:srgbClr val="0000FF"/>
                </a:solidFill>
              </a:rPr>
              <a:t>eg</a:t>
            </a:r>
            <a:r>
              <a:rPr lang="en-GB" dirty="0" smtClean="0">
                <a:solidFill>
                  <a:srgbClr val="0000FF"/>
                </a:solidFill>
              </a:rPr>
              <a:t> pre v post 1992) erode </a:t>
            </a:r>
            <a:r>
              <a:rPr lang="en-GB" dirty="0">
                <a:solidFill>
                  <a:srgbClr val="0000FF"/>
                </a:solidFill>
              </a:rPr>
              <a:t>with time</a:t>
            </a:r>
            <a:r>
              <a:rPr lang="en-GB" dirty="0" smtClean="0">
                <a:solidFill>
                  <a:srgbClr val="0000FF"/>
                </a:solidFill>
              </a:rPr>
              <a:t>?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Are they challenged by markets?</a:t>
            </a:r>
          </a:p>
          <a:p>
            <a:r>
              <a:rPr lang="en-GB" dirty="0" smtClean="0">
                <a:solidFill>
                  <a:srgbClr val="0000FF"/>
                </a:solidFill>
              </a:rPr>
              <a:t>How is differentiation linked to widening participation? </a:t>
            </a:r>
          </a:p>
          <a:p>
            <a:pPr lvl="1"/>
            <a:r>
              <a:rPr lang="en-GB" dirty="0" smtClean="0">
                <a:solidFill>
                  <a:srgbClr val="0000FF"/>
                </a:solidFill>
              </a:rPr>
              <a:t>‘Effectively maintained inequality’, ‘institutional habitus’ and class-matching, </a:t>
            </a:r>
            <a:r>
              <a:rPr lang="en-GB" dirty="0" err="1" smtClean="0">
                <a:solidFill>
                  <a:srgbClr val="0000FF"/>
                </a:solidFill>
              </a:rPr>
              <a:t>etc</a:t>
            </a:r>
            <a:endParaRPr lang="en-GB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3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Data: Universities and Colleges Admissions Service (UCAS)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olidFill>
                  <a:srgbClr val="0000FF"/>
                </a:solidFill>
              </a:rPr>
              <a:t>Central UK HE admissions service – source of data on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>
                <a:solidFill>
                  <a:srgbClr val="0000FF"/>
                </a:solidFill>
              </a:rPr>
              <a:t>Applicants and ‘entrants</a:t>
            </a:r>
            <a:r>
              <a:rPr lang="en-GB" sz="2200" dirty="0" smtClean="0">
                <a:solidFill>
                  <a:srgbClr val="0000FF"/>
                </a:solidFill>
              </a:rPr>
              <a:t>’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solidFill>
                  <a:srgbClr val="0000FF"/>
                </a:solidFill>
              </a:rPr>
              <a:t>Their educational, social, </a:t>
            </a:r>
            <a:r>
              <a:rPr lang="en-GB" sz="2200" dirty="0" err="1" smtClean="0">
                <a:solidFill>
                  <a:srgbClr val="0000FF"/>
                </a:solidFill>
              </a:rPr>
              <a:t>etc</a:t>
            </a:r>
            <a:r>
              <a:rPr lang="en-GB" sz="2200" dirty="0" smtClean="0">
                <a:solidFill>
                  <a:srgbClr val="0000FF"/>
                </a:solidFill>
              </a:rPr>
              <a:t> characteristics (limitations – </a:t>
            </a:r>
            <a:r>
              <a:rPr lang="en-GB" sz="2200" dirty="0" err="1" smtClean="0">
                <a:solidFill>
                  <a:srgbClr val="0000FF"/>
                </a:solidFill>
              </a:rPr>
              <a:t>eg</a:t>
            </a:r>
            <a:r>
              <a:rPr lang="en-GB" sz="2200" dirty="0" smtClean="0">
                <a:solidFill>
                  <a:srgbClr val="0000FF"/>
                </a:solidFill>
              </a:rPr>
              <a:t> change in class classifications, some data available only for under-21s)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solidFill>
                  <a:srgbClr val="0000FF"/>
                </a:solidFill>
              </a:rPr>
              <a:t>Subjects and institutions </a:t>
            </a:r>
            <a:r>
              <a:rPr lang="en-GB" sz="2200" dirty="0">
                <a:solidFill>
                  <a:srgbClr val="0000FF"/>
                </a:solidFill>
              </a:rPr>
              <a:t>(subject to ‘rule of three</a:t>
            </a:r>
            <a:r>
              <a:rPr lang="en-GB" sz="2200" dirty="0" smtClean="0">
                <a:solidFill>
                  <a:srgbClr val="0000FF"/>
                </a:solidFill>
              </a:rPr>
              <a:t>’)</a:t>
            </a:r>
            <a:endParaRPr lang="en-GB" sz="2200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olidFill>
                  <a:srgbClr val="0000FF"/>
                </a:solidFill>
              </a:rPr>
              <a:t>6 cohorts: applicants in 1996</a:t>
            </a:r>
            <a:r>
              <a:rPr lang="en-GB" sz="2600" dirty="0">
                <a:solidFill>
                  <a:srgbClr val="0000FF"/>
                </a:solidFill>
              </a:rPr>
              <a:t>, 2000, 2004, 2006, 2008</a:t>
            </a:r>
            <a:r>
              <a:rPr lang="en-GB" sz="2600" dirty="0" smtClean="0">
                <a:solidFill>
                  <a:srgbClr val="0000FF"/>
                </a:solidFill>
              </a:rPr>
              <a:t>, 2010</a:t>
            </a:r>
            <a:endParaRPr lang="en-GB" sz="2600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600" dirty="0" smtClean="0">
                <a:solidFill>
                  <a:srgbClr val="0000FF"/>
                </a:solidFill>
              </a:rPr>
              <a:t>Restricted to full-time undergraduate programmes in HEIs (and sometimes to under 21s)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solidFill>
                  <a:srgbClr val="0000FF"/>
                </a:solidFill>
              </a:rPr>
              <a:t>More home-country variation in part-time, college </a:t>
            </a:r>
            <a:r>
              <a:rPr lang="en-GB" sz="2200" dirty="0" err="1" smtClean="0">
                <a:solidFill>
                  <a:srgbClr val="0000FF"/>
                </a:solidFill>
              </a:rPr>
              <a:t>etc</a:t>
            </a:r>
            <a:r>
              <a:rPr lang="en-GB" sz="2200" dirty="0" smtClean="0">
                <a:solidFill>
                  <a:srgbClr val="0000FF"/>
                </a:solidFill>
              </a:rPr>
              <a:t> provision?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>
                <a:solidFill>
                  <a:srgbClr val="0000FF"/>
                </a:solidFill>
              </a:rPr>
              <a:t>Colleges – affect differences but not trends?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GB" sz="2200" dirty="0" smtClean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80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Next 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mtClean="0"/>
              <a:t>Linda Croxford “Participation in full-time HE 1996-2010: a ‘home international’ perspective” </a:t>
            </a:r>
          </a:p>
          <a:p>
            <a:pPr marL="0" indent="0" algn="r">
              <a:buNone/>
            </a:pPr>
            <a:r>
              <a:rPr lang="en-GB" sz="2600" i="1" smtClean="0"/>
              <a:t>Focuses on ‘home international’ and ‘widening participation’ debates … corresponds to CES Briefing 62</a:t>
            </a:r>
          </a:p>
          <a:p>
            <a:r>
              <a:rPr lang="en-GB" smtClean="0"/>
              <a:t>David Raffe “How is HE differentiated in the UK? Is this changing?”</a:t>
            </a:r>
          </a:p>
          <a:p>
            <a:pPr marL="0" indent="0" algn="r">
              <a:buNone/>
            </a:pPr>
            <a:r>
              <a:rPr lang="en-GB" sz="2600" i="1" smtClean="0"/>
              <a:t>Extends discussion to look at ‘institutional differentiation’ debate … corresponds to CES Briefing 61</a:t>
            </a:r>
          </a:p>
          <a:p>
            <a:pPr marL="0" indent="0" algn="r">
              <a:buNone/>
            </a:pPr>
            <a:r>
              <a:rPr lang="en-GB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1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527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Research project: Changing Transitions to a Differentiated HE System</vt:lpstr>
      <vt:lpstr>Debate 1: Devolution and ‘home international’ comparisons </vt:lpstr>
      <vt:lpstr>Debate 2: Widening participation</vt:lpstr>
      <vt:lpstr>Debate 3: Institutional differentiation </vt:lpstr>
      <vt:lpstr>Data: Universities and Colleges Admissions Service (UCAS)</vt:lpstr>
      <vt:lpstr>Next …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RAFFE David</dc:creator>
  <cp:lastModifiedBy>Carolyn Newton</cp:lastModifiedBy>
  <cp:revision>106</cp:revision>
  <cp:lastPrinted>2013-04-08T09:36:57Z</cp:lastPrinted>
  <dcterms:created xsi:type="dcterms:W3CDTF">2012-10-31T09:59:00Z</dcterms:created>
  <dcterms:modified xsi:type="dcterms:W3CDTF">2013-08-01T10:31:31Z</dcterms:modified>
</cp:coreProperties>
</file>