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75" r:id="rId2"/>
    <p:sldId id="276" r:id="rId3"/>
    <p:sldId id="277" r:id="rId4"/>
    <p:sldId id="278" r:id="rId5"/>
    <p:sldId id="279" r:id="rId6"/>
    <p:sldId id="280" r:id="rId7"/>
    <p:sldId id="281" r:id="rId8"/>
    <p:sldId id="282" r:id="rId9"/>
    <p:sldId id="283" r:id="rId10"/>
    <p:sldId id="284" r:id="rId11"/>
    <p:sldId id="285" r:id="rId12"/>
    <p:sldId id="286" r:id="rId13"/>
    <p:sldId id="287" r:id="rId14"/>
    <p:sldId id="288" r:id="rId15"/>
    <p:sldId id="289" r:id="rId16"/>
    <p:sldId id="290" r:id="rId17"/>
    <p:sldId id="291" r:id="rId18"/>
    <p:sldId id="292" r:id="rId19"/>
    <p:sldId id="293" r:id="rId20"/>
    <p:sldId id="294" r:id="rId21"/>
    <p:sldId id="295" r:id="rId22"/>
  </p:sldIdLst>
  <p:sldSz cx="9144000" cy="6858000" type="screen4x3"/>
  <p:notesSz cx="9944100" cy="6805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293B6118-369D-4D25-9963-25CAF3DFB0B4}">
          <p14:sldIdLst>
            <p14:sldId id="275"/>
            <p14:sldId id="276"/>
            <p14:sldId id="277"/>
            <p14:sldId id="278"/>
            <p14:sldId id="279"/>
            <p14:sldId id="280"/>
            <p14:sldId id="281"/>
            <p14:sldId id="282"/>
            <p14:sldId id="283"/>
            <p14:sldId id="284"/>
            <p14:sldId id="285"/>
            <p14:sldId id="286"/>
            <p14:sldId id="287"/>
            <p14:sldId id="288"/>
            <p14:sldId id="289"/>
            <p14:sldId id="290"/>
            <p14:sldId id="291"/>
            <p14:sldId id="292"/>
            <p14:sldId id="293"/>
            <p14:sldId id="294"/>
            <p14:sldId id="295"/>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058" autoAdjust="0"/>
  </p:normalViewPr>
  <p:slideViewPr>
    <p:cSldViewPr>
      <p:cViewPr varScale="1">
        <p:scale>
          <a:sx n="64" d="100"/>
          <a:sy n="64" d="100"/>
        </p:scale>
        <p:origin x="-120" y="-9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9110" cy="34028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5632689" y="0"/>
            <a:ext cx="4309110" cy="340281"/>
          </a:xfrm>
          <a:prstGeom prst="rect">
            <a:avLst/>
          </a:prstGeom>
        </p:spPr>
        <p:txBody>
          <a:bodyPr vert="horz" lIns="91440" tIns="45720" rIns="91440" bIns="45720" rtlCol="0"/>
          <a:lstStyle>
            <a:lvl1pPr algn="r">
              <a:defRPr sz="1200"/>
            </a:lvl1pPr>
          </a:lstStyle>
          <a:p>
            <a:fld id="{541DC60C-C47B-470D-A107-B4D0C52D71E5}" type="datetimeFigureOut">
              <a:rPr lang="en-GB" smtClean="0"/>
              <a:t>01/08/2013</a:t>
            </a:fld>
            <a:endParaRPr lang="en-GB"/>
          </a:p>
        </p:txBody>
      </p:sp>
      <p:sp>
        <p:nvSpPr>
          <p:cNvPr id="4" name="Footer Placeholder 3"/>
          <p:cNvSpPr>
            <a:spLocks noGrp="1"/>
          </p:cNvSpPr>
          <p:nvPr>
            <p:ph type="ftr" sz="quarter" idx="2"/>
          </p:nvPr>
        </p:nvSpPr>
        <p:spPr>
          <a:xfrm>
            <a:off x="1" y="6464151"/>
            <a:ext cx="4309110" cy="340281"/>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5632689" y="6464151"/>
            <a:ext cx="4309110" cy="340281"/>
          </a:xfrm>
          <a:prstGeom prst="rect">
            <a:avLst/>
          </a:prstGeom>
        </p:spPr>
        <p:txBody>
          <a:bodyPr vert="horz" lIns="91440" tIns="45720" rIns="91440" bIns="45720" rtlCol="0" anchor="b"/>
          <a:lstStyle>
            <a:lvl1pPr algn="r">
              <a:defRPr sz="1200"/>
            </a:lvl1pPr>
          </a:lstStyle>
          <a:p>
            <a:fld id="{C24B69C7-44F5-47DF-B68C-396C140E5E05}" type="slidenum">
              <a:rPr lang="en-GB" smtClean="0"/>
              <a:t>‹#›</a:t>
            </a:fld>
            <a:endParaRPr lang="en-GB"/>
          </a:p>
        </p:txBody>
      </p:sp>
    </p:spTree>
    <p:extLst>
      <p:ext uri="{BB962C8B-B14F-4D97-AF65-F5344CB8AC3E}">
        <p14:creationId xmlns:p14="http://schemas.microsoft.com/office/powerpoint/2010/main" val="12013821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9806" cy="34006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631975" y="0"/>
            <a:ext cx="4309806" cy="340064"/>
          </a:xfrm>
          <a:prstGeom prst="rect">
            <a:avLst/>
          </a:prstGeom>
        </p:spPr>
        <p:txBody>
          <a:bodyPr vert="horz" lIns="91440" tIns="45720" rIns="91440" bIns="45720" rtlCol="0"/>
          <a:lstStyle>
            <a:lvl1pPr algn="r">
              <a:defRPr sz="1200"/>
            </a:lvl1pPr>
          </a:lstStyle>
          <a:p>
            <a:fld id="{63364A31-DD97-4CBA-A3DF-75E7D4C5E78F}" type="datetimeFigureOut">
              <a:rPr lang="en-GB" smtClean="0"/>
              <a:t>01/08/2013</a:t>
            </a:fld>
            <a:endParaRPr lang="en-GB"/>
          </a:p>
        </p:txBody>
      </p:sp>
      <p:sp>
        <p:nvSpPr>
          <p:cNvPr id="4" name="Slide Image Placeholder 3"/>
          <p:cNvSpPr>
            <a:spLocks noGrp="1" noRot="1" noChangeAspect="1"/>
          </p:cNvSpPr>
          <p:nvPr>
            <p:ph type="sldImg" idx="2"/>
          </p:nvPr>
        </p:nvSpPr>
        <p:spPr>
          <a:xfrm>
            <a:off x="3273425" y="511175"/>
            <a:ext cx="3400425" cy="255111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95107" y="3232232"/>
            <a:ext cx="7953887" cy="306274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6464463"/>
            <a:ext cx="4309806" cy="34006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631975" y="6464463"/>
            <a:ext cx="4309806" cy="340064"/>
          </a:xfrm>
          <a:prstGeom prst="rect">
            <a:avLst/>
          </a:prstGeom>
        </p:spPr>
        <p:txBody>
          <a:bodyPr vert="horz" lIns="91440" tIns="45720" rIns="91440" bIns="45720" rtlCol="0" anchor="b"/>
          <a:lstStyle>
            <a:lvl1pPr algn="r">
              <a:defRPr sz="1200"/>
            </a:lvl1pPr>
          </a:lstStyle>
          <a:p>
            <a:fld id="{01C12D9C-B58C-44F9-8E6C-ADF6123A4AB0}" type="slidenum">
              <a:rPr lang="en-GB" smtClean="0"/>
              <a:t>‹#›</a:t>
            </a:fld>
            <a:endParaRPr lang="en-GB"/>
          </a:p>
        </p:txBody>
      </p:sp>
    </p:spTree>
    <p:extLst>
      <p:ext uri="{BB962C8B-B14F-4D97-AF65-F5344CB8AC3E}">
        <p14:creationId xmlns:p14="http://schemas.microsoft.com/office/powerpoint/2010/main" val="1319927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1C12D9C-B58C-44F9-8E6C-ADF6123A4AB0}" type="slidenum">
              <a:rPr lang="en-GB" smtClean="0"/>
              <a:t>1</a:t>
            </a:fld>
            <a:endParaRPr lang="en-GB"/>
          </a:p>
        </p:txBody>
      </p:sp>
    </p:spTree>
    <p:extLst>
      <p:ext uri="{BB962C8B-B14F-4D97-AF65-F5344CB8AC3E}">
        <p14:creationId xmlns:p14="http://schemas.microsoft.com/office/powerpoint/2010/main" val="3089033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Overall</a:t>
            </a:r>
            <a:r>
              <a:rPr lang="en-GB" baseline="0" dirty="0" smtClean="0"/>
              <a:t> there is d</a:t>
            </a:r>
            <a:r>
              <a:rPr lang="en-GB" dirty="0" smtClean="0"/>
              <a:t>ecline</a:t>
            </a:r>
            <a:r>
              <a:rPr lang="en-GB" baseline="0" dirty="0" smtClean="0"/>
              <a:t> in</a:t>
            </a:r>
            <a:r>
              <a:rPr lang="en-GB" dirty="0" smtClean="0"/>
              <a:t> proportion of UK students studying in another home country.</a:t>
            </a:r>
          </a:p>
          <a:p>
            <a:r>
              <a:rPr lang="en-GB" dirty="0" smtClean="0"/>
              <a:t>Differences</a:t>
            </a:r>
            <a:r>
              <a:rPr lang="en-GB" baseline="0" dirty="0" smtClean="0"/>
              <a:t> in tuition fees in Wales and Scotland have tended to encourage students to study in home country.</a:t>
            </a:r>
            <a:endParaRPr lang="en-GB" dirty="0" smtClean="0"/>
          </a:p>
          <a:p>
            <a:endParaRPr lang="en-GB" dirty="0" smtClean="0"/>
          </a:p>
          <a:p>
            <a:r>
              <a:rPr lang="en-GB" dirty="0" smtClean="0"/>
              <a:t>For</a:t>
            </a:r>
            <a:r>
              <a:rPr lang="en-GB" baseline="0" dirty="0" smtClean="0"/>
              <a:t> comparison, we show</a:t>
            </a:r>
            <a:r>
              <a:rPr lang="en-GB" dirty="0" smtClean="0"/>
              <a:t> % of English students entering HE in another region</a:t>
            </a:r>
            <a:r>
              <a:rPr lang="en-GB" baseline="0" dirty="0" smtClean="0"/>
              <a:t> – increasing proportion stay close to home.</a:t>
            </a:r>
          </a:p>
          <a:p>
            <a:endParaRPr lang="en-GB" dirty="0" smtClean="0"/>
          </a:p>
          <a:p>
            <a:r>
              <a:rPr lang="en-GB" dirty="0" smtClean="0"/>
              <a:t>English and Scottish-domiciled students are least likely to enter RUK institutions</a:t>
            </a:r>
          </a:p>
          <a:p>
            <a:endParaRPr lang="en-GB" dirty="0" smtClean="0"/>
          </a:p>
          <a:p>
            <a:r>
              <a:rPr lang="en-GB" dirty="0" smtClean="0"/>
              <a:t>Cross-border flows by students from wales and northern Ireland decline but remain high.</a:t>
            </a:r>
          </a:p>
          <a:p>
            <a:endParaRPr lang="en-GB" dirty="0"/>
          </a:p>
        </p:txBody>
      </p:sp>
      <p:sp>
        <p:nvSpPr>
          <p:cNvPr id="4" name="Slide Number Placeholder 3"/>
          <p:cNvSpPr>
            <a:spLocks noGrp="1"/>
          </p:cNvSpPr>
          <p:nvPr>
            <p:ph type="sldNum" sz="quarter" idx="10"/>
          </p:nvPr>
        </p:nvSpPr>
        <p:spPr/>
        <p:txBody>
          <a:bodyPr/>
          <a:lstStyle/>
          <a:p>
            <a:fld id="{01C12D9C-B58C-44F9-8E6C-ADF6123A4AB0}" type="slidenum">
              <a:rPr lang="en-GB" smtClean="0"/>
              <a:t>12</a:t>
            </a:fld>
            <a:endParaRPr lang="en-GB"/>
          </a:p>
        </p:txBody>
      </p:sp>
    </p:spTree>
    <p:extLst>
      <p:ext uri="{BB962C8B-B14F-4D97-AF65-F5344CB8AC3E}">
        <p14:creationId xmlns:p14="http://schemas.microsoft.com/office/powerpoint/2010/main" val="5300708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1C12D9C-B58C-44F9-8E6C-ADF6123A4AB0}" type="slidenum">
              <a:rPr lang="en-GB" smtClean="0"/>
              <a:t>13</a:t>
            </a:fld>
            <a:endParaRPr lang="en-GB"/>
          </a:p>
        </p:txBody>
      </p:sp>
    </p:spTree>
    <p:extLst>
      <p:ext uri="{BB962C8B-B14F-4D97-AF65-F5344CB8AC3E}">
        <p14:creationId xmlns:p14="http://schemas.microsoft.com/office/powerpoint/2010/main" val="25135348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We modelled the factors associated with applying to or entering an institution in the rest of the UK. </a:t>
            </a:r>
          </a:p>
          <a:p>
            <a:endParaRPr lang="en-GB" dirty="0" smtClean="0"/>
          </a:p>
          <a:p>
            <a:r>
              <a:rPr lang="en-GB" dirty="0" smtClean="0"/>
              <a:t>In all countries those who applied were more likely to be well-qualified, middle class students applying to Russell Group universities</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GB"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GB" dirty="0" smtClean="0"/>
              <a:t>But there were country differences in probabilities</a:t>
            </a:r>
            <a:r>
              <a:rPr lang="en-GB" baseline="0" dirty="0" smtClean="0"/>
              <a:t> ethnic minority students making RUK applications: those from Wales NI and Scotland likely to apply to England, but those in England not likely to apply RUK.</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GB" baseline="0" dirty="0" smtClean="0"/>
              <a:t> </a:t>
            </a:r>
            <a:endParaRPr lang="en-GB" dirty="0" smtClean="0"/>
          </a:p>
          <a:p>
            <a:r>
              <a:rPr lang="en-GB" dirty="0" smtClean="0"/>
              <a:t>This</a:t>
            </a:r>
            <a:r>
              <a:rPr lang="en-GB" baseline="0" dirty="0" smtClean="0"/>
              <a:t> pattern f</a:t>
            </a:r>
            <a:r>
              <a:rPr lang="en-GB" dirty="0" smtClean="0"/>
              <a:t>airly stable over the period – but 2012 may be different. </a:t>
            </a:r>
          </a:p>
          <a:p>
            <a:endParaRPr lang="en-GB" dirty="0" smtClean="0"/>
          </a:p>
          <a:p>
            <a:r>
              <a:rPr lang="en-GB" dirty="0" smtClean="0"/>
              <a:t>Entries much the same as applications,  except for u-shape in NI and Scotland as most- and least- qualified tended to leave country</a:t>
            </a:r>
            <a:endParaRPr lang="en-GB" dirty="0"/>
          </a:p>
        </p:txBody>
      </p:sp>
      <p:sp>
        <p:nvSpPr>
          <p:cNvPr id="4" name="Slide Number Placeholder 3"/>
          <p:cNvSpPr>
            <a:spLocks noGrp="1"/>
          </p:cNvSpPr>
          <p:nvPr>
            <p:ph type="sldNum" sz="quarter" idx="10"/>
          </p:nvPr>
        </p:nvSpPr>
        <p:spPr/>
        <p:txBody>
          <a:bodyPr/>
          <a:lstStyle/>
          <a:p>
            <a:fld id="{4EC93904-88E8-4880-92AE-463DA9AEF807}" type="slidenum">
              <a:rPr lang="en-GB" smtClean="0"/>
              <a:t>14</a:t>
            </a:fld>
            <a:endParaRPr lang="en-GB"/>
          </a:p>
        </p:txBody>
      </p:sp>
    </p:spTree>
    <p:extLst>
      <p:ext uri="{BB962C8B-B14F-4D97-AF65-F5344CB8AC3E}">
        <p14:creationId xmlns:p14="http://schemas.microsoft.com/office/powerpoint/2010/main" val="20555326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fee differential appears to have deterred more middle class than working class students from studying outside Wales.</a:t>
            </a:r>
          </a:p>
          <a:p>
            <a:endParaRPr lang="en-GB" dirty="0" smtClean="0"/>
          </a:p>
          <a:p>
            <a:r>
              <a:rPr lang="en-GB" dirty="0" smtClean="0"/>
              <a:t>Concern that working class students would be squeezed out as more middle</a:t>
            </a:r>
            <a:r>
              <a:rPr lang="en-GB" baseline="0" dirty="0" smtClean="0"/>
              <a:t> class students stay in wales</a:t>
            </a:r>
            <a:endParaRPr lang="en-GB" dirty="0" smtClean="0"/>
          </a:p>
          <a:p>
            <a:endParaRPr lang="en-GB" dirty="0" smtClean="0"/>
          </a:p>
          <a:p>
            <a:r>
              <a:rPr lang="en-GB" dirty="0" smtClean="0"/>
              <a:t>But no net displacement effect of – %  of working class entrants increased</a:t>
            </a:r>
            <a:endParaRPr lang="en-GB" dirty="0"/>
          </a:p>
        </p:txBody>
      </p:sp>
      <p:sp>
        <p:nvSpPr>
          <p:cNvPr id="4" name="Slide Number Placeholder 3"/>
          <p:cNvSpPr>
            <a:spLocks noGrp="1"/>
          </p:cNvSpPr>
          <p:nvPr>
            <p:ph type="sldNum" sz="quarter" idx="10"/>
          </p:nvPr>
        </p:nvSpPr>
        <p:spPr/>
        <p:txBody>
          <a:bodyPr/>
          <a:lstStyle/>
          <a:p>
            <a:fld id="{4EC93904-88E8-4880-92AE-463DA9AEF807}" type="slidenum">
              <a:rPr lang="en-GB" smtClean="0"/>
              <a:t>15</a:t>
            </a:fld>
            <a:endParaRPr lang="en-GB"/>
          </a:p>
        </p:txBody>
      </p:sp>
    </p:spTree>
    <p:extLst>
      <p:ext uri="{BB962C8B-B14F-4D97-AF65-F5344CB8AC3E}">
        <p14:creationId xmlns:p14="http://schemas.microsoft.com/office/powerpoint/2010/main" val="31576794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1C12D9C-B58C-44F9-8E6C-ADF6123A4AB0}" type="slidenum">
              <a:rPr lang="en-GB" smtClean="0"/>
              <a:t>16</a:t>
            </a:fld>
            <a:endParaRPr lang="en-GB"/>
          </a:p>
        </p:txBody>
      </p:sp>
    </p:spTree>
    <p:extLst>
      <p:ext uri="{BB962C8B-B14F-4D97-AF65-F5344CB8AC3E}">
        <p14:creationId xmlns:p14="http://schemas.microsoft.com/office/powerpoint/2010/main" val="26535020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Turning to success rates – shown here simply as the % of English applicants who succeeded in entering any HE institution:</a:t>
            </a:r>
          </a:p>
          <a:p>
            <a:endParaRPr lang="en-GB" dirty="0" smtClean="0"/>
          </a:p>
          <a:p>
            <a:pPr marL="171450" indent="-171450">
              <a:buFont typeface="Arial" pitchFamily="34" charset="0"/>
              <a:buChar char="•"/>
            </a:pPr>
            <a:r>
              <a:rPr lang="en-GB" dirty="0" smtClean="0"/>
              <a:t>Around three-quarters of all applicants succeeded in gaining a place in HE</a:t>
            </a:r>
          </a:p>
          <a:p>
            <a:pPr marL="171450" indent="-171450">
              <a:buFont typeface="Arial" pitchFamily="34" charset="0"/>
              <a:buChar char="•"/>
            </a:pPr>
            <a:r>
              <a:rPr lang="en-GB" dirty="0" smtClean="0"/>
              <a:t>Success rates declined in</a:t>
            </a:r>
            <a:r>
              <a:rPr lang="en-GB" baseline="0" dirty="0" smtClean="0"/>
              <a:t> 2010 as competition for places increased.</a:t>
            </a:r>
            <a:endParaRPr lang="en-GB" dirty="0" smtClean="0"/>
          </a:p>
          <a:p>
            <a:pPr marL="171450" indent="-171450">
              <a:buFont typeface="Arial" pitchFamily="34" charset="0"/>
              <a:buChar char="•"/>
            </a:pPr>
            <a:r>
              <a:rPr lang="en-GB" dirty="0" smtClean="0"/>
              <a:t>Applicants from Professional &amp; managerial backgrounds were most successful.</a:t>
            </a:r>
          </a:p>
          <a:p>
            <a:pPr marL="171450" indent="-171450">
              <a:buFont typeface="Arial" pitchFamily="34" charset="0"/>
              <a:buChar char="•"/>
            </a:pPr>
            <a:r>
              <a:rPr lang="en-GB" dirty="0" smtClean="0"/>
              <a:t>Ethnic minorities less likely than white applicants to achieve a place.</a:t>
            </a:r>
            <a:endParaRPr lang="en-GB" dirty="0"/>
          </a:p>
        </p:txBody>
      </p:sp>
      <p:sp>
        <p:nvSpPr>
          <p:cNvPr id="4" name="Slide Number Placeholder 3"/>
          <p:cNvSpPr>
            <a:spLocks noGrp="1"/>
          </p:cNvSpPr>
          <p:nvPr>
            <p:ph type="sldNum" sz="quarter" idx="10"/>
          </p:nvPr>
        </p:nvSpPr>
        <p:spPr/>
        <p:txBody>
          <a:bodyPr/>
          <a:lstStyle/>
          <a:p>
            <a:fld id="{01C12D9C-B58C-44F9-8E6C-ADF6123A4AB0}" type="slidenum">
              <a:rPr lang="en-GB" smtClean="0"/>
              <a:t>18</a:t>
            </a:fld>
            <a:endParaRPr lang="en-GB"/>
          </a:p>
        </p:txBody>
      </p:sp>
    </p:spTree>
    <p:extLst>
      <p:ext uri="{BB962C8B-B14F-4D97-AF65-F5344CB8AC3E}">
        <p14:creationId xmlns:p14="http://schemas.microsoft.com/office/powerpoint/2010/main" val="32434950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Not fair</a:t>
            </a:r>
            <a:endParaRPr lang="en-GB" dirty="0"/>
          </a:p>
        </p:txBody>
      </p:sp>
      <p:sp>
        <p:nvSpPr>
          <p:cNvPr id="4" name="Slide Number Placeholder 3"/>
          <p:cNvSpPr>
            <a:spLocks noGrp="1"/>
          </p:cNvSpPr>
          <p:nvPr>
            <p:ph type="sldNum" sz="quarter" idx="10"/>
          </p:nvPr>
        </p:nvSpPr>
        <p:spPr/>
        <p:txBody>
          <a:bodyPr/>
          <a:lstStyle/>
          <a:p>
            <a:fld id="{01C12D9C-B58C-44F9-8E6C-ADF6123A4AB0}" type="slidenum">
              <a:rPr lang="en-GB" smtClean="0"/>
              <a:t>19</a:t>
            </a:fld>
            <a:endParaRPr lang="en-GB"/>
          </a:p>
        </p:txBody>
      </p:sp>
    </p:spTree>
    <p:extLst>
      <p:ext uri="{BB962C8B-B14F-4D97-AF65-F5344CB8AC3E}">
        <p14:creationId xmlns:p14="http://schemas.microsoft.com/office/powerpoint/2010/main" val="7178684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1C12D9C-B58C-44F9-8E6C-ADF6123A4AB0}" type="slidenum">
              <a:rPr lang="en-GB" smtClean="0"/>
              <a:t>20</a:t>
            </a:fld>
            <a:endParaRPr lang="en-GB"/>
          </a:p>
        </p:txBody>
      </p:sp>
    </p:spTree>
    <p:extLst>
      <p:ext uri="{BB962C8B-B14F-4D97-AF65-F5344CB8AC3E}">
        <p14:creationId xmlns:p14="http://schemas.microsoft.com/office/powerpoint/2010/main" val="16568070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1C12D9C-B58C-44F9-8E6C-ADF6123A4AB0}" type="slidenum">
              <a:rPr lang="en-GB" smtClean="0"/>
              <a:t>21</a:t>
            </a:fld>
            <a:endParaRPr lang="en-GB"/>
          </a:p>
        </p:txBody>
      </p:sp>
    </p:spTree>
    <p:extLst>
      <p:ext uri="{BB962C8B-B14F-4D97-AF65-F5344CB8AC3E}">
        <p14:creationId xmlns:p14="http://schemas.microsoft.com/office/powerpoint/2010/main" val="2477751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a:lstStyle/>
          <a:p>
            <a:endParaRPr lang="en-GB" dirty="0" smtClean="0"/>
          </a:p>
        </p:txBody>
      </p:sp>
      <p:sp>
        <p:nvSpPr>
          <p:cNvPr id="30724" name="Slide Number Placeholder 3"/>
          <p:cNvSpPr>
            <a:spLocks noGrp="1"/>
          </p:cNvSpPr>
          <p:nvPr>
            <p:ph type="sldNum" sz="quarter" idx="5"/>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8EB239CC-C32C-4A88-A8BD-8BC2A12B79DB}" type="slidenum">
              <a:rPr lang="en-GB" smtClean="0"/>
              <a:pPr eaLnBrk="1" hangingPunct="1"/>
              <a:t>2</a:t>
            </a:fld>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Chart is based on UK-domiciled students under the age of 21 who entered an HE institution in each cohort.</a:t>
            </a:r>
          </a:p>
          <a:p>
            <a:endParaRPr lang="en-GB" dirty="0" smtClean="0"/>
          </a:p>
          <a:p>
            <a:r>
              <a:rPr lang="en-GB" dirty="0" smtClean="0"/>
              <a:t>At the bottom of the chart the rising green line represents the  increasing %  of entrants who described themselves to be from an ethnic minority. Increase from 12 to 19% over the period.</a:t>
            </a:r>
          </a:p>
          <a:p>
            <a:endParaRPr lang="en-GB" dirty="0" smtClean="0"/>
          </a:p>
          <a:p>
            <a:r>
              <a:rPr lang="en-GB" dirty="0" smtClean="0"/>
              <a:t>Social Class</a:t>
            </a:r>
          </a:p>
          <a:p>
            <a:pPr marL="171450" indent="-171450">
              <a:buFont typeface="Arial" pitchFamily="34" charset="0"/>
              <a:buChar char="•"/>
            </a:pPr>
            <a:r>
              <a:rPr lang="en-GB" dirty="0" smtClean="0"/>
              <a:t>UCAS</a:t>
            </a:r>
            <a:r>
              <a:rPr lang="en-GB" baseline="0" dirty="0" smtClean="0"/>
              <a:t> asked applicants to state the occupation of the parent “who earns the most” </a:t>
            </a:r>
            <a:r>
              <a:rPr lang="en-GB" dirty="0" smtClean="0"/>
              <a:t>: </a:t>
            </a:r>
          </a:p>
          <a:p>
            <a:pPr marL="171450" indent="-171450">
              <a:buFont typeface="Arial" pitchFamily="34" charset="0"/>
              <a:buChar char="•"/>
            </a:pPr>
            <a:r>
              <a:rPr lang="en-GB" dirty="0" smtClean="0"/>
              <a:t>between 1996 and 2000 this was coded to the Registrar General’s classification,</a:t>
            </a:r>
            <a:r>
              <a:rPr lang="en-GB" baseline="0" dirty="0" smtClean="0"/>
              <a:t> </a:t>
            </a:r>
          </a:p>
          <a:p>
            <a:pPr marL="171450" indent="-171450">
              <a:buFont typeface="Arial" pitchFamily="34" charset="0"/>
              <a:buChar char="•"/>
            </a:pPr>
            <a:r>
              <a:rPr lang="en-GB" baseline="0" dirty="0" smtClean="0"/>
              <a:t>from 2004 it was coded to the National Statistics Socio-economic classification (NS-SEC). </a:t>
            </a:r>
          </a:p>
          <a:p>
            <a:pPr marL="171450" indent="-171450">
              <a:buFont typeface="Arial" pitchFamily="34" charset="0"/>
              <a:buChar char="•"/>
            </a:pPr>
            <a:r>
              <a:rPr lang="en-GB" baseline="0" dirty="0" smtClean="0"/>
              <a:t>The classifications are not entirely comparable, so we cannot compare trends over the whole period - hence the gap.</a:t>
            </a:r>
            <a:endParaRPr lang="en-GB" dirty="0" smtClean="0"/>
          </a:p>
          <a:p>
            <a:r>
              <a:rPr lang="en-GB" dirty="0" smtClean="0"/>
              <a:t>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dirty="0" smtClean="0"/>
              <a:t>Red line represents students classified as working class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GB" dirty="0" smtClean="0"/>
              <a:t>blue line represents professional &amp;</a:t>
            </a:r>
            <a:r>
              <a:rPr lang="en-GB" baseline="0" dirty="0" smtClean="0"/>
              <a:t> managerial – confirming that a large proportion of students were from higher social classes throughout the period.</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Whereas for ethnic minorities there is evidence of an upward trend, there is no evidence of increase in the proportion of students from the working class. </a:t>
            </a:r>
            <a:endParaRPr lang="en-GB" dirty="0" smtClean="0"/>
          </a:p>
          <a:p>
            <a:endParaRPr lang="en-GB" dirty="0"/>
          </a:p>
        </p:txBody>
      </p:sp>
      <p:sp>
        <p:nvSpPr>
          <p:cNvPr id="4" name="Slide Number Placeholder 3"/>
          <p:cNvSpPr>
            <a:spLocks noGrp="1"/>
          </p:cNvSpPr>
          <p:nvPr>
            <p:ph type="sldNum" sz="quarter" idx="10"/>
          </p:nvPr>
        </p:nvSpPr>
        <p:spPr/>
        <p:txBody>
          <a:bodyPr/>
          <a:lstStyle/>
          <a:p>
            <a:fld id="{01C12D9C-B58C-44F9-8E6C-ADF6123A4AB0}" type="slidenum">
              <a:rPr lang="en-GB" smtClean="0"/>
              <a:t>4</a:t>
            </a:fld>
            <a:endParaRPr lang="en-GB"/>
          </a:p>
        </p:txBody>
      </p:sp>
    </p:spTree>
    <p:extLst>
      <p:ext uri="{BB962C8B-B14F-4D97-AF65-F5344CB8AC3E}">
        <p14:creationId xmlns:p14="http://schemas.microsoft.com/office/powerpoint/2010/main" val="28336438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1C12D9C-B58C-44F9-8E6C-ADF6123A4AB0}" type="slidenum">
              <a:rPr lang="en-GB" smtClean="0"/>
              <a:t>5</a:t>
            </a:fld>
            <a:endParaRPr lang="en-GB"/>
          </a:p>
        </p:txBody>
      </p:sp>
    </p:spTree>
    <p:extLst>
      <p:ext uri="{BB962C8B-B14F-4D97-AF65-F5344CB8AC3E}">
        <p14:creationId xmlns:p14="http://schemas.microsoft.com/office/powerpoint/2010/main" val="31562403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1C12D9C-B58C-44F9-8E6C-ADF6123A4AB0}" type="slidenum">
              <a:rPr lang="en-GB" smtClean="0"/>
              <a:t>6</a:t>
            </a:fld>
            <a:endParaRPr lang="en-GB"/>
          </a:p>
        </p:txBody>
      </p:sp>
    </p:spTree>
    <p:extLst>
      <p:ext uri="{BB962C8B-B14F-4D97-AF65-F5344CB8AC3E}">
        <p14:creationId xmlns:p14="http://schemas.microsoft.com/office/powerpoint/2010/main" val="14197715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Reminder of how devolution</a:t>
            </a:r>
            <a:r>
              <a:rPr lang="en-GB" baseline="0" dirty="0" smtClean="0"/>
              <a:t> has resulted in different tuition fees across the UK</a:t>
            </a:r>
            <a:endParaRPr lang="en-GB" dirty="0"/>
          </a:p>
        </p:txBody>
      </p:sp>
      <p:sp>
        <p:nvSpPr>
          <p:cNvPr id="4" name="Slide Number Placeholder 3"/>
          <p:cNvSpPr>
            <a:spLocks noGrp="1"/>
          </p:cNvSpPr>
          <p:nvPr>
            <p:ph type="sldNum" sz="quarter" idx="10"/>
          </p:nvPr>
        </p:nvSpPr>
        <p:spPr/>
        <p:txBody>
          <a:bodyPr/>
          <a:lstStyle/>
          <a:p>
            <a:fld id="{01C12D9C-B58C-44F9-8E6C-ADF6123A4AB0}" type="slidenum">
              <a:rPr lang="en-GB" smtClean="0"/>
              <a:t>7</a:t>
            </a:fld>
            <a:endParaRPr lang="en-GB"/>
          </a:p>
        </p:txBody>
      </p:sp>
    </p:spTree>
    <p:extLst>
      <p:ext uri="{BB962C8B-B14F-4D97-AF65-F5344CB8AC3E}">
        <p14:creationId xmlns:p14="http://schemas.microsoft.com/office/powerpoint/2010/main" val="3153154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What difference have</a:t>
            </a:r>
            <a:r>
              <a:rPr lang="en-GB" baseline="0" dirty="0" smtClean="0"/>
              <a:t> tuition fees made to social class inequalities across UK? </a:t>
            </a:r>
            <a:endParaRPr lang="en-GB" dirty="0" smtClean="0"/>
          </a:p>
          <a:p>
            <a:endParaRPr lang="en-GB" dirty="0" smtClean="0"/>
          </a:p>
          <a:p>
            <a:pPr marL="171450" indent="-171450">
              <a:buFont typeface="Arial" pitchFamily="34" charset="0"/>
              <a:buChar char="•"/>
            </a:pPr>
            <a:r>
              <a:rPr lang="en-GB" dirty="0" smtClean="0"/>
              <a:t>Differences across the UK in social class composition </a:t>
            </a:r>
          </a:p>
          <a:p>
            <a:pPr marL="171450" indent="-171450">
              <a:buFont typeface="Arial" pitchFamily="34" charset="0"/>
              <a:buChar char="•"/>
            </a:pPr>
            <a:r>
              <a:rPr lang="en-GB" dirty="0" smtClean="0"/>
              <a:t> %</a:t>
            </a:r>
            <a:r>
              <a:rPr lang="en-GB" baseline="0" dirty="0" smtClean="0"/>
              <a:t> from working class or intermediate class highest in Northern Ireland and Wales </a:t>
            </a:r>
          </a:p>
          <a:p>
            <a:pPr marL="171450" indent="-171450">
              <a:buFont typeface="Arial" pitchFamily="34" charset="0"/>
              <a:buChar char="•"/>
            </a:pPr>
            <a:r>
              <a:rPr lang="en-GB" baseline="0" dirty="0" smtClean="0"/>
              <a:t> % lowest in Scotland.</a:t>
            </a:r>
          </a:p>
          <a:p>
            <a:pPr marL="171450" indent="-171450">
              <a:buFont typeface="Arial" pitchFamily="34" charset="0"/>
              <a:buChar char="•"/>
            </a:pPr>
            <a:r>
              <a:rPr lang="en-GB" dirty="0" smtClean="0"/>
              <a:t>Emphasise that HEIs only - and this makes figures for Scotland (and NI) look worse</a:t>
            </a:r>
            <a:r>
              <a:rPr lang="en-GB" baseline="0" dirty="0" smtClean="0"/>
              <a:t> because colleges have higher </a:t>
            </a:r>
            <a:r>
              <a:rPr lang="en-GB" baseline="0" dirty="0" err="1" smtClean="0"/>
              <a:t>wc</a:t>
            </a:r>
            <a:r>
              <a:rPr lang="en-GB" baseline="0" dirty="0" smtClean="0"/>
              <a:t> participation.</a:t>
            </a:r>
            <a:endParaRPr lang="en-GB" dirty="0" smtClean="0"/>
          </a:p>
          <a:p>
            <a:endParaRPr lang="en-GB" baseline="0" dirty="0" smtClean="0"/>
          </a:p>
          <a:p>
            <a:r>
              <a:rPr lang="en-GB" baseline="0" dirty="0" smtClean="0"/>
              <a:t>Trends broadly similar in all systems.</a:t>
            </a:r>
          </a:p>
          <a:p>
            <a:endParaRPr lang="en-GB" baseline="0" dirty="0" smtClean="0"/>
          </a:p>
          <a:p>
            <a:r>
              <a:rPr lang="en-GB" baseline="0" dirty="0" smtClean="0"/>
              <a:t>Policy divergence with respect to tuition fees – first introduced in 1998 – with no apparent adverse effect on participation.</a:t>
            </a:r>
          </a:p>
          <a:p>
            <a:r>
              <a:rPr lang="en-GB" baseline="0" dirty="0" smtClean="0"/>
              <a:t>In Scotland fees were deferred in 2000 and abolished in 2007 – but this did not lead to widening access in Scotland.</a:t>
            </a:r>
            <a:endParaRPr lang="en-GB" dirty="0" smtClean="0"/>
          </a:p>
          <a:p>
            <a:endParaRPr lang="en-GB"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fld id="{01C12D9C-B58C-44F9-8E6C-ADF6123A4AB0}" type="slidenum">
              <a:rPr lang="en-GB" smtClean="0"/>
              <a:t>8</a:t>
            </a:fld>
            <a:endParaRPr lang="en-GB"/>
          </a:p>
        </p:txBody>
      </p:sp>
    </p:spTree>
    <p:extLst>
      <p:ext uri="{BB962C8B-B14F-4D97-AF65-F5344CB8AC3E}">
        <p14:creationId xmlns:p14="http://schemas.microsoft.com/office/powerpoint/2010/main" val="28946122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Are there different trends in participation across the UK?</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Looking first at ethnic minorities:</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At</a:t>
            </a:r>
            <a:r>
              <a:rPr lang="en-GB" sz="1200" baseline="0" dirty="0" smtClean="0"/>
              <a:t> the bottom of the chart the green dotted line represents entrants from Northern Ireland, the blue line from Scotland and the red dotted line from Wales. All have relatively low proportions of ethnic minority students and all show a rising trend.</a:t>
            </a:r>
            <a:endParaRPr lang="en-GB"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I have split the trends for England between</a:t>
            </a:r>
            <a:r>
              <a:rPr lang="en-GB" sz="1200" baseline="0" dirty="0" smtClean="0"/>
              <a:t> London and the rest of England the black lines</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aseline="0" dirty="0" smtClean="0"/>
              <a:t>In </a:t>
            </a:r>
            <a:r>
              <a:rPr lang="en-GB" sz="1200" baseline="0" dirty="0" err="1" smtClean="0"/>
              <a:t>london</a:t>
            </a:r>
            <a:r>
              <a:rPr lang="en-GB" sz="1200" baseline="0" dirty="0" smtClean="0"/>
              <a:t> the proportion of ethnic minority students rose from 44 to 57%, and in the rest of England from 9 to 15%.</a:t>
            </a:r>
            <a:endParaRPr lang="en-GB"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dirty="0" smtClean="0"/>
          </a:p>
          <a:p>
            <a:endParaRPr lang="en-GB" dirty="0"/>
          </a:p>
        </p:txBody>
      </p:sp>
      <p:sp>
        <p:nvSpPr>
          <p:cNvPr id="4" name="Slide Number Placeholder 3"/>
          <p:cNvSpPr>
            <a:spLocks noGrp="1"/>
          </p:cNvSpPr>
          <p:nvPr>
            <p:ph type="sldNum" sz="quarter" idx="10"/>
          </p:nvPr>
        </p:nvSpPr>
        <p:spPr/>
        <p:txBody>
          <a:bodyPr/>
          <a:lstStyle/>
          <a:p>
            <a:fld id="{01C12D9C-B58C-44F9-8E6C-ADF6123A4AB0}" type="slidenum">
              <a:rPr lang="en-GB" smtClean="0"/>
              <a:t>9</a:t>
            </a:fld>
            <a:endParaRPr lang="en-GB"/>
          </a:p>
        </p:txBody>
      </p:sp>
    </p:spTree>
    <p:extLst>
      <p:ext uri="{BB962C8B-B14F-4D97-AF65-F5344CB8AC3E}">
        <p14:creationId xmlns:p14="http://schemas.microsoft.com/office/powerpoint/2010/main" val="2041634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1C12D9C-B58C-44F9-8E6C-ADF6123A4AB0}" type="slidenum">
              <a:rPr lang="en-GB" smtClean="0"/>
              <a:t>10</a:t>
            </a:fld>
            <a:endParaRPr lang="en-GB"/>
          </a:p>
        </p:txBody>
      </p:sp>
    </p:spTree>
    <p:extLst>
      <p:ext uri="{BB962C8B-B14F-4D97-AF65-F5344CB8AC3E}">
        <p14:creationId xmlns:p14="http://schemas.microsoft.com/office/powerpoint/2010/main" val="720830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B75AC38-A47C-4978-AAA4-BF7BDD56F7D5}" type="datetimeFigureOut">
              <a:rPr lang="en-GB" smtClean="0"/>
              <a:t>01/08/2013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434449-207F-4753-B3DD-39A83A0A5F39}" type="slidenum">
              <a:rPr lang="en-GB" smtClean="0"/>
              <a:t>‹#›</a:t>
            </a:fld>
            <a:endParaRPr lang="en-GB"/>
          </a:p>
        </p:txBody>
      </p:sp>
    </p:spTree>
    <p:extLst>
      <p:ext uri="{BB962C8B-B14F-4D97-AF65-F5344CB8AC3E}">
        <p14:creationId xmlns:p14="http://schemas.microsoft.com/office/powerpoint/2010/main" val="1963443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B75AC38-A47C-4978-AAA4-BF7BDD56F7D5}" type="datetimeFigureOut">
              <a:rPr lang="en-GB" smtClean="0"/>
              <a:t>01/08/2013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434449-207F-4753-B3DD-39A83A0A5F39}" type="slidenum">
              <a:rPr lang="en-GB" smtClean="0"/>
              <a:t>‹#›</a:t>
            </a:fld>
            <a:endParaRPr lang="en-GB"/>
          </a:p>
        </p:txBody>
      </p:sp>
    </p:spTree>
    <p:extLst>
      <p:ext uri="{BB962C8B-B14F-4D97-AF65-F5344CB8AC3E}">
        <p14:creationId xmlns:p14="http://schemas.microsoft.com/office/powerpoint/2010/main" val="3931003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B75AC38-A47C-4978-AAA4-BF7BDD56F7D5}" type="datetimeFigureOut">
              <a:rPr lang="en-GB" smtClean="0"/>
              <a:t>01/08/2013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434449-207F-4753-B3DD-39A83A0A5F39}" type="slidenum">
              <a:rPr lang="en-GB" smtClean="0"/>
              <a:t>‹#›</a:t>
            </a:fld>
            <a:endParaRPr lang="en-GB"/>
          </a:p>
        </p:txBody>
      </p:sp>
    </p:spTree>
    <p:extLst>
      <p:ext uri="{BB962C8B-B14F-4D97-AF65-F5344CB8AC3E}">
        <p14:creationId xmlns:p14="http://schemas.microsoft.com/office/powerpoint/2010/main" val="3904979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B75AC38-A47C-4978-AAA4-BF7BDD56F7D5}" type="datetimeFigureOut">
              <a:rPr lang="en-GB" smtClean="0"/>
              <a:t>01/08/2013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434449-207F-4753-B3DD-39A83A0A5F39}" type="slidenum">
              <a:rPr lang="en-GB" smtClean="0"/>
              <a:t>‹#›</a:t>
            </a:fld>
            <a:endParaRPr lang="en-GB"/>
          </a:p>
        </p:txBody>
      </p:sp>
    </p:spTree>
    <p:extLst>
      <p:ext uri="{BB962C8B-B14F-4D97-AF65-F5344CB8AC3E}">
        <p14:creationId xmlns:p14="http://schemas.microsoft.com/office/powerpoint/2010/main" val="1035153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75AC38-A47C-4978-AAA4-BF7BDD56F7D5}" type="datetimeFigureOut">
              <a:rPr lang="en-GB" smtClean="0"/>
              <a:t>01/08/2013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7434449-207F-4753-B3DD-39A83A0A5F39}" type="slidenum">
              <a:rPr lang="en-GB" smtClean="0"/>
              <a:t>‹#›</a:t>
            </a:fld>
            <a:endParaRPr lang="en-GB"/>
          </a:p>
        </p:txBody>
      </p:sp>
    </p:spTree>
    <p:extLst>
      <p:ext uri="{BB962C8B-B14F-4D97-AF65-F5344CB8AC3E}">
        <p14:creationId xmlns:p14="http://schemas.microsoft.com/office/powerpoint/2010/main" val="439634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B75AC38-A47C-4978-AAA4-BF7BDD56F7D5}" type="datetimeFigureOut">
              <a:rPr lang="en-GB" smtClean="0"/>
              <a:t>01/08/2013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434449-207F-4753-B3DD-39A83A0A5F39}" type="slidenum">
              <a:rPr lang="en-GB" smtClean="0"/>
              <a:t>‹#›</a:t>
            </a:fld>
            <a:endParaRPr lang="en-GB"/>
          </a:p>
        </p:txBody>
      </p:sp>
    </p:spTree>
    <p:extLst>
      <p:ext uri="{BB962C8B-B14F-4D97-AF65-F5344CB8AC3E}">
        <p14:creationId xmlns:p14="http://schemas.microsoft.com/office/powerpoint/2010/main" val="1875030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B75AC38-A47C-4978-AAA4-BF7BDD56F7D5}" type="datetimeFigureOut">
              <a:rPr lang="en-GB" smtClean="0"/>
              <a:t>01/08/2013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7434449-207F-4753-B3DD-39A83A0A5F39}" type="slidenum">
              <a:rPr lang="en-GB" smtClean="0"/>
              <a:t>‹#›</a:t>
            </a:fld>
            <a:endParaRPr lang="en-GB"/>
          </a:p>
        </p:txBody>
      </p:sp>
    </p:spTree>
    <p:extLst>
      <p:ext uri="{BB962C8B-B14F-4D97-AF65-F5344CB8AC3E}">
        <p14:creationId xmlns:p14="http://schemas.microsoft.com/office/powerpoint/2010/main" val="1762349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B75AC38-A47C-4978-AAA4-BF7BDD56F7D5}" type="datetimeFigureOut">
              <a:rPr lang="en-GB" smtClean="0"/>
              <a:t>01/08/2013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7434449-207F-4753-B3DD-39A83A0A5F39}" type="slidenum">
              <a:rPr lang="en-GB" smtClean="0"/>
              <a:t>‹#›</a:t>
            </a:fld>
            <a:endParaRPr lang="en-GB"/>
          </a:p>
        </p:txBody>
      </p:sp>
    </p:spTree>
    <p:extLst>
      <p:ext uri="{BB962C8B-B14F-4D97-AF65-F5344CB8AC3E}">
        <p14:creationId xmlns:p14="http://schemas.microsoft.com/office/powerpoint/2010/main" val="1327706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75AC38-A47C-4978-AAA4-BF7BDD56F7D5}" type="datetimeFigureOut">
              <a:rPr lang="en-GB" smtClean="0"/>
              <a:t>01/08/2013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7434449-207F-4753-B3DD-39A83A0A5F39}" type="slidenum">
              <a:rPr lang="en-GB" smtClean="0"/>
              <a:t>‹#›</a:t>
            </a:fld>
            <a:endParaRPr lang="en-GB"/>
          </a:p>
        </p:txBody>
      </p:sp>
    </p:spTree>
    <p:extLst>
      <p:ext uri="{BB962C8B-B14F-4D97-AF65-F5344CB8AC3E}">
        <p14:creationId xmlns:p14="http://schemas.microsoft.com/office/powerpoint/2010/main" val="2256081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75AC38-A47C-4978-AAA4-BF7BDD56F7D5}" type="datetimeFigureOut">
              <a:rPr lang="en-GB" smtClean="0"/>
              <a:t>01/08/2013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434449-207F-4753-B3DD-39A83A0A5F39}" type="slidenum">
              <a:rPr lang="en-GB" smtClean="0"/>
              <a:t>‹#›</a:t>
            </a:fld>
            <a:endParaRPr lang="en-GB"/>
          </a:p>
        </p:txBody>
      </p:sp>
    </p:spTree>
    <p:extLst>
      <p:ext uri="{BB962C8B-B14F-4D97-AF65-F5344CB8AC3E}">
        <p14:creationId xmlns:p14="http://schemas.microsoft.com/office/powerpoint/2010/main" val="841294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75AC38-A47C-4978-AAA4-BF7BDD56F7D5}" type="datetimeFigureOut">
              <a:rPr lang="en-GB" smtClean="0"/>
              <a:t>01/08/2013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7434449-207F-4753-B3DD-39A83A0A5F39}" type="slidenum">
              <a:rPr lang="en-GB" smtClean="0"/>
              <a:t>‹#›</a:t>
            </a:fld>
            <a:endParaRPr lang="en-GB"/>
          </a:p>
        </p:txBody>
      </p:sp>
    </p:spTree>
    <p:extLst>
      <p:ext uri="{BB962C8B-B14F-4D97-AF65-F5344CB8AC3E}">
        <p14:creationId xmlns:p14="http://schemas.microsoft.com/office/powerpoint/2010/main" val="4254376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75AC38-A47C-4978-AAA4-BF7BDD56F7D5}" type="datetimeFigureOut">
              <a:rPr lang="en-GB" smtClean="0"/>
              <a:t>01/08/2013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34449-207F-4753-B3DD-39A83A0A5F39}" type="slidenum">
              <a:rPr lang="en-GB" smtClean="0"/>
              <a:t>‹#›</a:t>
            </a:fld>
            <a:endParaRPr lang="en-GB"/>
          </a:p>
        </p:txBody>
      </p:sp>
    </p:spTree>
    <p:extLst>
      <p:ext uri="{BB962C8B-B14F-4D97-AF65-F5344CB8AC3E}">
        <p14:creationId xmlns:p14="http://schemas.microsoft.com/office/powerpoint/2010/main" val="20902189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CES-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8"/>
          <p:cNvSpPr>
            <a:spLocks noGrp="1" noChangeArrowheads="1"/>
          </p:cNvSpPr>
          <p:nvPr>
            <p:ph type="body" idx="4294967295"/>
          </p:nvPr>
        </p:nvSpPr>
        <p:spPr>
          <a:xfrm>
            <a:off x="0" y="1412875"/>
            <a:ext cx="9144000" cy="5445125"/>
          </a:xfrm>
        </p:spPr>
        <p:txBody>
          <a:bodyPr lIns="92075" tIns="46038" rIns="92075" bIns="46038">
            <a:normAutofit/>
          </a:bodyPr>
          <a:lstStyle/>
          <a:p>
            <a:pPr algn="ctr" eaLnBrk="1" hangingPunct="1">
              <a:lnSpc>
                <a:spcPct val="80000"/>
              </a:lnSpc>
              <a:buFontTx/>
              <a:buNone/>
            </a:pPr>
            <a:endParaRPr lang="en-GB" sz="2800" b="1" dirty="0" smtClean="0"/>
          </a:p>
          <a:p>
            <a:pPr algn="ctr">
              <a:lnSpc>
                <a:spcPct val="150000"/>
              </a:lnSpc>
              <a:buNone/>
            </a:pPr>
            <a:r>
              <a:rPr lang="en-GB" sz="2800" b="1" dirty="0" smtClean="0">
                <a:solidFill>
                  <a:srgbClr val="002060"/>
                </a:solidFill>
                <a:latin typeface="Trebuchet MS" pitchFamily="34" charset="0"/>
              </a:rPr>
              <a:t>Participation in full-time higher education 1996-2010: a ‘home international’ perspective</a:t>
            </a:r>
            <a:endParaRPr lang="en-GB" sz="2800" dirty="0" smtClean="0">
              <a:solidFill>
                <a:srgbClr val="002060"/>
              </a:solidFill>
              <a:latin typeface="Trebuchet MS" pitchFamily="34" charset="0"/>
            </a:endParaRPr>
          </a:p>
          <a:p>
            <a:pPr algn="ctr" eaLnBrk="1" hangingPunct="1">
              <a:lnSpc>
                <a:spcPct val="80000"/>
              </a:lnSpc>
              <a:buFontTx/>
              <a:buNone/>
            </a:pPr>
            <a:endParaRPr lang="en-GB" sz="1800" dirty="0" smtClean="0"/>
          </a:p>
          <a:p>
            <a:pPr algn="ctr" eaLnBrk="1" hangingPunct="1">
              <a:lnSpc>
                <a:spcPct val="80000"/>
              </a:lnSpc>
              <a:buFontTx/>
              <a:buNone/>
            </a:pPr>
            <a:endParaRPr lang="en-GB" sz="1800" dirty="0" smtClean="0"/>
          </a:p>
          <a:p>
            <a:pPr algn="ctr">
              <a:lnSpc>
                <a:spcPct val="80000"/>
              </a:lnSpc>
              <a:buNone/>
            </a:pPr>
            <a:r>
              <a:rPr lang="en-GB" sz="2400" b="1" dirty="0" smtClean="0">
                <a:solidFill>
                  <a:srgbClr val="0000FF"/>
                </a:solidFill>
              </a:rPr>
              <a:t>Linda </a:t>
            </a:r>
            <a:r>
              <a:rPr lang="en-GB" sz="2400" b="1" dirty="0" err="1" smtClean="0">
                <a:solidFill>
                  <a:srgbClr val="0000FF"/>
                </a:solidFill>
              </a:rPr>
              <a:t>Croxford</a:t>
            </a:r>
            <a:r>
              <a:rPr lang="en-GB" sz="2400" b="1" dirty="0" smtClean="0">
                <a:solidFill>
                  <a:srgbClr val="0000FF"/>
                </a:solidFill>
              </a:rPr>
              <a:t> and David </a:t>
            </a:r>
            <a:r>
              <a:rPr lang="en-GB" sz="2400" b="1" dirty="0" err="1" smtClean="0">
                <a:solidFill>
                  <a:srgbClr val="0000FF"/>
                </a:solidFill>
              </a:rPr>
              <a:t>Raffe</a:t>
            </a:r>
            <a:endParaRPr lang="en-GB" sz="2400" b="1" dirty="0" smtClean="0">
              <a:solidFill>
                <a:srgbClr val="0000FF"/>
              </a:solidFill>
            </a:endParaRPr>
          </a:p>
          <a:p>
            <a:pPr marL="0" indent="0" algn="ctr">
              <a:buNone/>
            </a:pPr>
            <a:r>
              <a:rPr lang="en-GB" sz="2400" b="1" dirty="0">
                <a:solidFill>
                  <a:srgbClr val="0000FF"/>
                </a:solidFill>
              </a:rPr>
              <a:t>University of </a:t>
            </a:r>
            <a:r>
              <a:rPr lang="en-GB" sz="2400" b="1" dirty="0" smtClean="0">
                <a:solidFill>
                  <a:srgbClr val="0000FF"/>
                </a:solidFill>
              </a:rPr>
              <a:t>Edinburgh</a:t>
            </a:r>
          </a:p>
          <a:p>
            <a:pPr marL="0" indent="0" algn="ctr">
              <a:buNone/>
            </a:pPr>
            <a:endParaRPr lang="en-GB" sz="2400" b="1" dirty="0">
              <a:solidFill>
                <a:srgbClr val="0000FF"/>
              </a:solidFill>
            </a:endParaRPr>
          </a:p>
          <a:p>
            <a:pPr marL="0" indent="0" algn="ctr">
              <a:buNone/>
            </a:pPr>
            <a:r>
              <a:rPr lang="en-GB" sz="2400" b="1" i="1" dirty="0">
                <a:solidFill>
                  <a:srgbClr val="0000FF"/>
                </a:solidFill>
              </a:rPr>
              <a:t>Changing Inequalities and Access to a Differentiated HE System</a:t>
            </a:r>
          </a:p>
          <a:p>
            <a:pPr marL="0" indent="0" algn="ctr">
              <a:buNone/>
            </a:pPr>
            <a:r>
              <a:rPr lang="en-GB" sz="2400" b="1" dirty="0">
                <a:solidFill>
                  <a:srgbClr val="0000FF"/>
                </a:solidFill>
              </a:rPr>
              <a:t>Seminar at the University of Edinburgh, 14 June 2013</a:t>
            </a:r>
            <a:endParaRPr lang="en-GB" sz="2400" b="1" i="1" dirty="0">
              <a:solidFill>
                <a:srgbClr val="0000FF"/>
              </a:solidFill>
            </a:endParaRPr>
          </a:p>
          <a:p>
            <a:pPr algn="ctr" eaLnBrk="1" hangingPunct="1">
              <a:lnSpc>
                <a:spcPct val="80000"/>
              </a:lnSpc>
              <a:buFontTx/>
              <a:buNone/>
            </a:pPr>
            <a:endParaRPr lang="en-GB" sz="2400" dirty="0" smtClean="0"/>
          </a:p>
          <a:p>
            <a:pPr algn="ctr" eaLnBrk="1" hangingPunct="1">
              <a:lnSpc>
                <a:spcPct val="80000"/>
              </a:lnSpc>
              <a:buFontTx/>
              <a:buNone/>
            </a:pPr>
            <a:r>
              <a:rPr lang="en-GB" sz="1600" i="1" dirty="0" smtClean="0"/>
              <a:t>    </a:t>
            </a:r>
          </a:p>
        </p:txBody>
      </p:sp>
    </p:spTree>
    <p:extLst>
      <p:ext uri="{BB962C8B-B14F-4D97-AF65-F5344CB8AC3E}">
        <p14:creationId xmlns:p14="http://schemas.microsoft.com/office/powerpoint/2010/main" val="3525830509"/>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260648"/>
            <a:ext cx="8229600" cy="1143000"/>
          </a:xfrm>
        </p:spPr>
        <p:txBody>
          <a:bodyPr>
            <a:noAutofit/>
          </a:bodyPr>
          <a:lstStyle/>
          <a:p>
            <a:r>
              <a:rPr lang="en-GB" sz="3200" b="1" dirty="0"/>
              <a:t>Are there different trends in participation across the UK?</a:t>
            </a:r>
            <a:r>
              <a:rPr lang="en-GB" sz="2800" b="1" dirty="0"/>
              <a:t/>
            </a:r>
            <a:br>
              <a:rPr lang="en-GB" sz="2800" b="1" dirty="0"/>
            </a:br>
            <a:endParaRPr lang="en-GB" sz="2800" b="1" dirty="0"/>
          </a:p>
        </p:txBody>
      </p:sp>
      <p:sp>
        <p:nvSpPr>
          <p:cNvPr id="3" name="Content Placeholder 2"/>
          <p:cNvSpPr>
            <a:spLocks noGrp="1"/>
          </p:cNvSpPr>
          <p:nvPr>
            <p:ph idx="1"/>
          </p:nvPr>
        </p:nvSpPr>
        <p:spPr/>
        <p:txBody>
          <a:bodyPr>
            <a:normAutofit/>
          </a:bodyPr>
          <a:lstStyle/>
          <a:p>
            <a:r>
              <a:rPr lang="en-GB" dirty="0" smtClean="0"/>
              <a:t>Working class-participation is highest in Northern Ireland and lowest in Scotland</a:t>
            </a:r>
          </a:p>
          <a:p>
            <a:r>
              <a:rPr lang="en-GB" dirty="0" smtClean="0"/>
              <a:t>The introduction of fees did not reduce working-class access to HE – </a:t>
            </a:r>
            <a:r>
              <a:rPr lang="en-GB" dirty="0"/>
              <a:t>and in Scotland </a:t>
            </a:r>
            <a:r>
              <a:rPr lang="en-GB" dirty="0" smtClean="0"/>
              <a:t>their abolition </a:t>
            </a:r>
            <a:r>
              <a:rPr lang="en-GB" dirty="0"/>
              <a:t>did </a:t>
            </a:r>
            <a:r>
              <a:rPr lang="en-GB" dirty="0" smtClean="0"/>
              <a:t>not increase it.</a:t>
            </a:r>
          </a:p>
          <a:p>
            <a:r>
              <a:rPr lang="en-GB" dirty="0"/>
              <a:t>Ethnic minority participation has increased most in London and (to a lesser extent) in the rest of England</a:t>
            </a:r>
          </a:p>
          <a:p>
            <a:endParaRPr lang="en-GB" dirty="0" smtClean="0"/>
          </a:p>
        </p:txBody>
      </p:sp>
    </p:spTree>
    <p:extLst>
      <p:ext uri="{BB962C8B-B14F-4D97-AF65-F5344CB8AC3E}">
        <p14:creationId xmlns:p14="http://schemas.microsoft.com/office/powerpoint/2010/main" val="13289054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Cross-border flows</a:t>
            </a:r>
            <a:endParaRPr lang="en-GB"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29204424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963" y="390525"/>
            <a:ext cx="9307513" cy="608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556367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Cross-border flows</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Declining proportion of UK students studying in another home country (home-country trend more than home-region trend)</a:t>
            </a:r>
          </a:p>
          <a:p>
            <a:r>
              <a:rPr lang="en-GB" dirty="0" smtClean="0"/>
              <a:t>English and Scottish-domiciled students are least likely </a:t>
            </a:r>
            <a:r>
              <a:rPr lang="en-GB" dirty="0"/>
              <a:t>t</a:t>
            </a:r>
            <a:r>
              <a:rPr lang="en-GB" dirty="0" smtClean="0"/>
              <a:t>o enter RUK institutions</a:t>
            </a:r>
          </a:p>
          <a:p>
            <a:r>
              <a:rPr lang="en-GB" dirty="0" smtClean="0"/>
              <a:t>Even in 2010 around one third of new students from Wales and N Ireland studied outside their home country</a:t>
            </a:r>
          </a:p>
          <a:p>
            <a:r>
              <a:rPr lang="en-GB" dirty="0" smtClean="0"/>
              <a:t>The outflow of students from Wales was matched by an even larger inflow from the rest of the UK</a:t>
            </a:r>
          </a:p>
          <a:p>
            <a:r>
              <a:rPr lang="en-GB" dirty="0"/>
              <a:t>Most cross-border flows either by English students or to English institutions</a:t>
            </a:r>
          </a:p>
          <a:p>
            <a:r>
              <a:rPr lang="en-GB" dirty="0"/>
              <a:t>Decline in flow of N Ireland students to Scotland – but flow to English HEIs remained steady</a:t>
            </a:r>
          </a:p>
          <a:p>
            <a:pPr marL="0" indent="0">
              <a:buNone/>
            </a:pPr>
            <a:endParaRPr lang="en-GB" dirty="0" smtClean="0"/>
          </a:p>
          <a:p>
            <a:endParaRPr lang="en-GB" dirty="0"/>
          </a:p>
        </p:txBody>
      </p:sp>
    </p:spTree>
    <p:extLst>
      <p:ext uri="{BB962C8B-B14F-4D97-AF65-F5344CB8AC3E}">
        <p14:creationId xmlns:p14="http://schemas.microsoft.com/office/powerpoint/2010/main" val="23764130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712968" cy="1143000"/>
          </a:xfrm>
        </p:spPr>
        <p:txBody>
          <a:bodyPr>
            <a:noAutofit/>
          </a:bodyPr>
          <a:lstStyle/>
          <a:p>
            <a:pPr algn="l"/>
            <a:r>
              <a:rPr lang="en-GB" sz="3500" b="1" dirty="0" smtClean="0">
                <a:solidFill>
                  <a:srgbClr val="002060"/>
                </a:solidFill>
                <a:latin typeface="Trebuchet MS" pitchFamily="34" charset="0"/>
              </a:rPr>
              <a:t>Factors associated with RUK applications in 2010</a:t>
            </a:r>
            <a:endParaRPr lang="en-GB" sz="3500" b="1" dirty="0">
              <a:solidFill>
                <a:srgbClr val="002060"/>
              </a:solidFill>
              <a:latin typeface="Trebuchet MS" pitchFamily="34" charset="0"/>
            </a:endParaRPr>
          </a:p>
        </p:txBody>
      </p:sp>
      <p:sp>
        <p:nvSpPr>
          <p:cNvPr id="5" name="Rectangle 1"/>
          <p:cNvSpPr>
            <a:spLocks noChangeArrowheads="1"/>
          </p:cNvSpPr>
          <p:nvPr/>
        </p:nvSpPr>
        <p:spPr bwMode="auto">
          <a:xfrm>
            <a:off x="1179513" y="28876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2795791920"/>
              </p:ext>
            </p:extLst>
          </p:nvPr>
        </p:nvGraphicFramePr>
        <p:xfrm>
          <a:off x="395536" y="1901825"/>
          <a:ext cx="8424937" cy="3255369"/>
        </p:xfrm>
        <a:graphic>
          <a:graphicData uri="http://schemas.openxmlformats.org/drawingml/2006/table">
            <a:tbl>
              <a:tblPr firstRow="1" firstCol="1" bandRow="1">
                <a:tableStyleId>{5C22544A-7EE6-4342-B048-85BDC9FD1C3A}</a:tableStyleId>
              </a:tblPr>
              <a:tblGrid>
                <a:gridCol w="2816696"/>
                <a:gridCol w="1411940"/>
                <a:gridCol w="1408347"/>
                <a:gridCol w="1393977"/>
                <a:gridCol w="1393977"/>
              </a:tblGrid>
              <a:tr h="408887">
                <a:tc>
                  <a:txBody>
                    <a:bodyPr/>
                    <a:lstStyle/>
                    <a:p>
                      <a:pPr algn="l" rtl="0" fontAlgn="ctr"/>
                      <a:r>
                        <a:rPr lang="en-GB" sz="2000" u="none" strike="noStrike" dirty="0">
                          <a:effectLst/>
                        </a:rPr>
                        <a:t> </a:t>
                      </a:r>
                      <a:endParaRPr lang="en-GB" sz="2000" b="0" i="0" u="none" strike="noStrike" dirty="0">
                        <a:solidFill>
                          <a:srgbClr val="000000"/>
                        </a:solidFill>
                        <a:effectLst/>
                        <a:latin typeface="Calibri"/>
                      </a:endParaRPr>
                    </a:p>
                  </a:txBody>
                  <a:tcPr marL="9525" marR="9525" marT="9525" marB="0" anchor="ctr"/>
                </a:tc>
                <a:tc>
                  <a:txBody>
                    <a:bodyPr/>
                    <a:lstStyle/>
                    <a:p>
                      <a:pPr algn="ctr" rtl="0" fontAlgn="ctr"/>
                      <a:r>
                        <a:rPr lang="en-GB" sz="2000" u="none" strike="noStrike">
                          <a:effectLst/>
                        </a:rPr>
                        <a:t>England</a:t>
                      </a:r>
                      <a:endParaRPr lang="en-GB" sz="2000" b="1"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Wales</a:t>
                      </a:r>
                      <a:endParaRPr lang="en-GB" sz="2000" b="1"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NI</a:t>
                      </a:r>
                      <a:endParaRPr lang="en-GB" sz="2000" b="1"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Scotland</a:t>
                      </a:r>
                      <a:endParaRPr lang="en-GB" sz="2000" b="1" i="0" u="none" strike="noStrike">
                        <a:solidFill>
                          <a:srgbClr val="000000"/>
                        </a:solidFill>
                        <a:effectLst/>
                        <a:latin typeface="Calibri"/>
                      </a:endParaRPr>
                    </a:p>
                  </a:txBody>
                  <a:tcPr marL="9525" marR="9525" marT="9525" marB="0" anchor="ctr"/>
                </a:tc>
              </a:tr>
              <a:tr h="408887">
                <a:tc>
                  <a:txBody>
                    <a:bodyPr/>
                    <a:lstStyle/>
                    <a:p>
                      <a:pPr algn="l" rtl="0" fontAlgn="ctr"/>
                      <a:r>
                        <a:rPr lang="en-GB" sz="2000" u="none" strike="noStrike">
                          <a:effectLst/>
                        </a:rPr>
                        <a:t>Male</a:t>
                      </a:r>
                      <a:endParaRPr lang="en-GB" sz="2000" b="1"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a:t>
                      </a:r>
                      <a:endParaRPr lang="en-GB" sz="2000" b="0"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a:t>
                      </a:r>
                      <a:endParaRPr lang="en-GB" sz="2000" b="0"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a:t>
                      </a:r>
                      <a:endParaRPr lang="en-GB" sz="2000" b="0"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 </a:t>
                      </a:r>
                      <a:endParaRPr lang="en-GB" sz="2000" b="0" i="0" u="none" strike="noStrike">
                        <a:solidFill>
                          <a:srgbClr val="000000"/>
                        </a:solidFill>
                        <a:effectLst/>
                        <a:latin typeface="Calibri"/>
                      </a:endParaRPr>
                    </a:p>
                  </a:txBody>
                  <a:tcPr marL="9525" marR="9525" marT="9525" marB="0" anchor="ctr"/>
                </a:tc>
              </a:tr>
              <a:tr h="408887">
                <a:tc>
                  <a:txBody>
                    <a:bodyPr/>
                    <a:lstStyle/>
                    <a:p>
                      <a:pPr algn="l" rtl="0" fontAlgn="ctr"/>
                      <a:r>
                        <a:rPr lang="en-GB" sz="2000" u="none" strike="noStrike" dirty="0" smtClean="0">
                          <a:effectLst/>
                        </a:rPr>
                        <a:t>Ethnic </a:t>
                      </a:r>
                      <a:r>
                        <a:rPr lang="en-GB" sz="2000" u="none" strike="noStrike" dirty="0">
                          <a:effectLst/>
                        </a:rPr>
                        <a:t>minority</a:t>
                      </a:r>
                      <a:endParaRPr lang="en-GB" sz="2000" b="1" i="0" u="none" strike="noStrike" dirty="0">
                        <a:solidFill>
                          <a:srgbClr val="000000"/>
                        </a:solidFill>
                        <a:effectLst/>
                        <a:latin typeface="Calibri"/>
                      </a:endParaRPr>
                    </a:p>
                  </a:txBody>
                  <a:tcPr marL="9525" marR="9525" marT="9525" marB="0" anchor="ctr"/>
                </a:tc>
                <a:tc>
                  <a:txBody>
                    <a:bodyPr/>
                    <a:lstStyle/>
                    <a:p>
                      <a:pPr algn="ctr" rtl="0" fontAlgn="ctr"/>
                      <a:r>
                        <a:rPr lang="en-GB" sz="2000" u="none" strike="noStrike">
                          <a:effectLst/>
                        </a:rPr>
                        <a:t>-</a:t>
                      </a:r>
                      <a:endParaRPr lang="en-GB" sz="2000" b="0"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a:t>
                      </a:r>
                      <a:endParaRPr lang="en-GB" sz="2000" b="0"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a:t>
                      </a:r>
                      <a:endParaRPr lang="en-GB" sz="2000" b="0"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a:t>
                      </a:r>
                      <a:endParaRPr lang="en-GB" sz="2000" b="0" i="0" u="none" strike="noStrike">
                        <a:solidFill>
                          <a:srgbClr val="000000"/>
                        </a:solidFill>
                        <a:effectLst/>
                        <a:latin typeface="Calibri"/>
                      </a:endParaRPr>
                    </a:p>
                  </a:txBody>
                  <a:tcPr marL="9525" marR="9525" marT="9525" marB="0" anchor="ctr"/>
                </a:tc>
              </a:tr>
              <a:tr h="408887">
                <a:tc>
                  <a:txBody>
                    <a:bodyPr/>
                    <a:lstStyle/>
                    <a:p>
                      <a:pPr algn="l" rtl="0" fontAlgn="ctr"/>
                      <a:r>
                        <a:rPr lang="en-GB" sz="2000" u="none" strike="noStrike" dirty="0" smtClean="0">
                          <a:effectLst/>
                        </a:rPr>
                        <a:t>High </a:t>
                      </a:r>
                      <a:r>
                        <a:rPr lang="en-GB" sz="2000" u="none" strike="noStrike" dirty="0">
                          <a:effectLst/>
                        </a:rPr>
                        <a:t>social class</a:t>
                      </a:r>
                      <a:endParaRPr lang="en-GB" sz="2000" b="1" i="0" u="none" strike="noStrike" dirty="0">
                        <a:solidFill>
                          <a:srgbClr val="000000"/>
                        </a:solidFill>
                        <a:effectLst/>
                        <a:latin typeface="Calibri"/>
                      </a:endParaRPr>
                    </a:p>
                  </a:txBody>
                  <a:tcPr marL="9525" marR="9525" marT="9525" marB="0" anchor="ctr"/>
                </a:tc>
                <a:tc>
                  <a:txBody>
                    <a:bodyPr/>
                    <a:lstStyle/>
                    <a:p>
                      <a:pPr algn="ctr" rtl="0" fontAlgn="ctr"/>
                      <a:r>
                        <a:rPr lang="en-GB" sz="2000" u="none" strike="noStrike">
                          <a:effectLst/>
                        </a:rPr>
                        <a:t>+</a:t>
                      </a:r>
                      <a:endParaRPr lang="en-GB" sz="2000" b="0"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a:t>
                      </a:r>
                      <a:endParaRPr lang="en-GB" sz="2000" b="0"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a:t>
                      </a:r>
                      <a:endParaRPr lang="en-GB" sz="2000" b="0"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a:t>
                      </a:r>
                      <a:endParaRPr lang="en-GB" sz="2000" b="0" i="0" u="none" strike="noStrike">
                        <a:solidFill>
                          <a:srgbClr val="000000"/>
                        </a:solidFill>
                        <a:effectLst/>
                        <a:latin typeface="Calibri"/>
                      </a:endParaRPr>
                    </a:p>
                  </a:txBody>
                  <a:tcPr marL="9525" marR="9525" marT="9525" marB="0" anchor="ctr"/>
                </a:tc>
              </a:tr>
              <a:tr h="408887">
                <a:tc>
                  <a:txBody>
                    <a:bodyPr/>
                    <a:lstStyle/>
                    <a:p>
                      <a:pPr algn="l" rtl="0" fontAlgn="ctr"/>
                      <a:r>
                        <a:rPr lang="en-GB" sz="2000" u="none" strike="noStrike" dirty="0" smtClean="0">
                          <a:effectLst/>
                        </a:rPr>
                        <a:t>Low </a:t>
                      </a:r>
                      <a:r>
                        <a:rPr lang="en-GB" sz="2000" u="none" strike="noStrike" dirty="0">
                          <a:effectLst/>
                        </a:rPr>
                        <a:t>social class</a:t>
                      </a:r>
                      <a:endParaRPr lang="en-GB" sz="2000" b="1" i="0" u="none" strike="noStrike" dirty="0">
                        <a:solidFill>
                          <a:srgbClr val="000000"/>
                        </a:solidFill>
                        <a:effectLst/>
                        <a:latin typeface="Calibri"/>
                      </a:endParaRPr>
                    </a:p>
                  </a:txBody>
                  <a:tcPr marL="9525" marR="9525" marT="9525" marB="0" anchor="ctr"/>
                </a:tc>
                <a:tc>
                  <a:txBody>
                    <a:bodyPr/>
                    <a:lstStyle/>
                    <a:p>
                      <a:pPr algn="ctr" rtl="0" fontAlgn="ctr"/>
                      <a:r>
                        <a:rPr lang="en-GB" sz="2000" u="none" strike="noStrike">
                          <a:effectLst/>
                        </a:rPr>
                        <a:t>-</a:t>
                      </a:r>
                      <a:endParaRPr lang="en-GB" sz="2000" b="0"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a:t>
                      </a:r>
                      <a:endParaRPr lang="en-GB" sz="2000" b="0"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a:t>
                      </a:r>
                      <a:endParaRPr lang="en-GB" sz="2000" b="0"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a:t>
                      </a:r>
                      <a:endParaRPr lang="en-GB" sz="2000" b="0" i="0" u="none" strike="noStrike">
                        <a:solidFill>
                          <a:srgbClr val="000000"/>
                        </a:solidFill>
                        <a:effectLst/>
                        <a:latin typeface="Calibri"/>
                      </a:endParaRPr>
                    </a:p>
                  </a:txBody>
                  <a:tcPr marL="9525" marR="9525" marT="9525" marB="0" anchor="ctr"/>
                </a:tc>
              </a:tr>
              <a:tr h="408887">
                <a:tc>
                  <a:txBody>
                    <a:bodyPr/>
                    <a:lstStyle/>
                    <a:p>
                      <a:pPr algn="l" rtl="0" fontAlgn="ctr"/>
                      <a:r>
                        <a:rPr lang="en-GB" sz="2000" u="none" strike="noStrike">
                          <a:effectLst/>
                        </a:rPr>
                        <a:t>High qualifications</a:t>
                      </a:r>
                      <a:endParaRPr lang="en-GB" sz="2000" b="1"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a:t>
                      </a:r>
                      <a:endParaRPr lang="en-GB" sz="2000" b="0"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a:t>
                      </a:r>
                      <a:endParaRPr lang="en-GB" sz="2000" b="0"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a:t>
                      </a:r>
                      <a:endParaRPr lang="en-GB" sz="2000" b="0"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a:t>
                      </a:r>
                      <a:endParaRPr lang="en-GB" sz="2000" b="0" i="0" u="none" strike="noStrike">
                        <a:solidFill>
                          <a:srgbClr val="000000"/>
                        </a:solidFill>
                        <a:effectLst/>
                        <a:latin typeface="Calibri"/>
                      </a:endParaRPr>
                    </a:p>
                  </a:txBody>
                  <a:tcPr marL="9525" marR="9525" marT="9525" marB="0" anchor="ctr"/>
                </a:tc>
              </a:tr>
              <a:tr h="408887">
                <a:tc>
                  <a:txBody>
                    <a:bodyPr/>
                    <a:lstStyle/>
                    <a:p>
                      <a:pPr algn="l" rtl="0" fontAlgn="ctr"/>
                      <a:r>
                        <a:rPr lang="en-GB" sz="2000" u="none" strike="noStrike">
                          <a:effectLst/>
                        </a:rPr>
                        <a:t>Low qualifications</a:t>
                      </a:r>
                      <a:endParaRPr lang="en-GB" sz="2000" b="1"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a:t>
                      </a:r>
                      <a:endParaRPr lang="en-GB" sz="2000" b="0"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a:t>
                      </a:r>
                      <a:endParaRPr lang="en-GB" sz="2000" b="0"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 </a:t>
                      </a:r>
                      <a:endParaRPr lang="en-GB" sz="2000" b="0"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 </a:t>
                      </a:r>
                      <a:endParaRPr lang="en-GB" sz="2000" b="0" i="0" u="none" strike="noStrike">
                        <a:solidFill>
                          <a:srgbClr val="000000"/>
                        </a:solidFill>
                        <a:effectLst/>
                        <a:latin typeface="Calibri"/>
                      </a:endParaRPr>
                    </a:p>
                  </a:txBody>
                  <a:tcPr marL="9525" marR="9525" marT="9525" marB="0" anchor="ctr"/>
                </a:tc>
              </a:tr>
              <a:tr h="393160">
                <a:tc>
                  <a:txBody>
                    <a:bodyPr/>
                    <a:lstStyle/>
                    <a:p>
                      <a:pPr algn="l" rtl="0" fontAlgn="ctr"/>
                      <a:r>
                        <a:rPr lang="en-GB" sz="2000" u="none" strike="noStrike" dirty="0" smtClean="0">
                          <a:effectLst/>
                        </a:rPr>
                        <a:t>[Chosen subject]</a:t>
                      </a:r>
                      <a:endParaRPr lang="en-GB" sz="2000" b="1" i="0" u="none" strike="noStrike" dirty="0">
                        <a:solidFill>
                          <a:srgbClr val="000000"/>
                        </a:solidFill>
                        <a:effectLst/>
                        <a:latin typeface="Calibri"/>
                      </a:endParaRPr>
                    </a:p>
                  </a:txBody>
                  <a:tcPr marL="9525" marR="9525" marT="9525" marB="0" anchor="ctr"/>
                </a:tc>
                <a:tc>
                  <a:txBody>
                    <a:bodyPr/>
                    <a:lstStyle/>
                    <a:p>
                      <a:pPr algn="ctr" rtl="0" fontAlgn="ctr"/>
                      <a:r>
                        <a:rPr lang="en-GB" sz="2000" u="none" strike="noStrike">
                          <a:effectLst/>
                        </a:rPr>
                        <a:t> </a:t>
                      </a:r>
                      <a:endParaRPr lang="en-GB" sz="2000" b="0"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 </a:t>
                      </a:r>
                      <a:endParaRPr lang="en-GB" sz="2000" b="0"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a:effectLst/>
                        </a:rPr>
                        <a:t> </a:t>
                      </a:r>
                      <a:endParaRPr lang="en-GB" sz="2000" b="0" i="0" u="none" strike="noStrike">
                        <a:solidFill>
                          <a:srgbClr val="000000"/>
                        </a:solidFill>
                        <a:effectLst/>
                        <a:latin typeface="Calibri"/>
                      </a:endParaRPr>
                    </a:p>
                  </a:txBody>
                  <a:tcPr marL="9525" marR="9525" marT="9525" marB="0" anchor="ctr"/>
                </a:tc>
                <a:tc>
                  <a:txBody>
                    <a:bodyPr/>
                    <a:lstStyle/>
                    <a:p>
                      <a:pPr algn="ctr" rtl="0" fontAlgn="ctr"/>
                      <a:r>
                        <a:rPr lang="en-GB" sz="2000" u="none" strike="noStrike" dirty="0">
                          <a:effectLst/>
                        </a:rPr>
                        <a:t> </a:t>
                      </a:r>
                      <a:endParaRPr lang="en-GB" sz="2000" b="0" i="0" u="none" strike="noStrike" dirty="0">
                        <a:solidFill>
                          <a:srgbClr val="000000"/>
                        </a:solidFill>
                        <a:effectLst/>
                        <a:latin typeface="Calibri"/>
                      </a:endParaRPr>
                    </a:p>
                  </a:txBody>
                  <a:tcPr marL="9525" marR="9525" marT="9525" marB="0" anchor="ctr"/>
                </a:tc>
              </a:tr>
            </a:tbl>
          </a:graphicData>
        </a:graphic>
      </p:graphicFrame>
    </p:spTree>
    <p:extLst>
      <p:ext uri="{BB962C8B-B14F-4D97-AF65-F5344CB8AC3E}">
        <p14:creationId xmlns:p14="http://schemas.microsoft.com/office/powerpoint/2010/main" val="26474989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640960" cy="850106"/>
          </a:xfrm>
        </p:spPr>
        <p:txBody>
          <a:bodyPr>
            <a:normAutofit/>
          </a:bodyPr>
          <a:lstStyle/>
          <a:p>
            <a:pPr algn="l"/>
            <a:r>
              <a:rPr lang="en-GB" sz="3500" b="1" dirty="0" smtClean="0">
                <a:solidFill>
                  <a:srgbClr val="002060"/>
                </a:solidFill>
                <a:latin typeface="Trebuchet MS" pitchFamily="34" charset="0"/>
              </a:rPr>
              <a:t>Wales: social impact of fee differentials</a:t>
            </a:r>
            <a:endParaRPr lang="en-GB" sz="3500" b="1" dirty="0">
              <a:solidFill>
                <a:srgbClr val="002060"/>
              </a:solidFill>
              <a:latin typeface="Trebuchet MS" pitchFamily="34" charset="0"/>
            </a:endParaRPr>
          </a:p>
        </p:txBody>
      </p:sp>
      <p:sp>
        <p:nvSpPr>
          <p:cNvPr id="5" name="Rectangle 1"/>
          <p:cNvSpPr>
            <a:spLocks noChangeArrowheads="1"/>
          </p:cNvSpPr>
          <p:nvPr/>
        </p:nvSpPr>
        <p:spPr bwMode="auto">
          <a:xfrm>
            <a:off x="1681163" y="20716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7" name="Table 6"/>
          <p:cNvGraphicFramePr>
            <a:graphicFrameLocks noGrp="1"/>
          </p:cNvGraphicFramePr>
          <p:nvPr>
            <p:extLst>
              <p:ext uri="{D42A27DB-BD31-4B8C-83A1-F6EECF244321}">
                <p14:modId xmlns:p14="http://schemas.microsoft.com/office/powerpoint/2010/main" val="3703596355"/>
              </p:ext>
            </p:extLst>
          </p:nvPr>
        </p:nvGraphicFramePr>
        <p:xfrm>
          <a:off x="323528" y="1268760"/>
          <a:ext cx="8424937" cy="5287603"/>
        </p:xfrm>
        <a:graphic>
          <a:graphicData uri="http://schemas.openxmlformats.org/drawingml/2006/table">
            <a:tbl>
              <a:tblPr firstRow="1" firstCol="1" bandRow="1">
                <a:tableStyleId>{5C22544A-7EE6-4342-B048-85BDC9FD1C3A}</a:tableStyleId>
              </a:tblPr>
              <a:tblGrid>
                <a:gridCol w="2952328"/>
                <a:gridCol w="1276308"/>
                <a:gridCol w="1408347"/>
                <a:gridCol w="1393977"/>
                <a:gridCol w="1393977"/>
              </a:tblGrid>
              <a:tr h="339972">
                <a:tc>
                  <a:txBody>
                    <a:bodyPr/>
                    <a:lstStyle/>
                    <a:p>
                      <a:pPr algn="l" rtl="0" fontAlgn="ctr"/>
                      <a:r>
                        <a:rPr lang="en-GB" sz="2000" u="none" strike="noStrike" dirty="0">
                          <a:effectLst/>
                        </a:rPr>
                        <a:t>Date</a:t>
                      </a:r>
                      <a:endParaRPr lang="en-GB" sz="2000" b="1" i="0" u="none" strike="noStrike" dirty="0">
                        <a:solidFill>
                          <a:srgbClr val="000000"/>
                        </a:solidFill>
                        <a:effectLst/>
                        <a:latin typeface="Calibri"/>
                      </a:endParaRPr>
                    </a:p>
                  </a:txBody>
                  <a:tcPr marL="8244" marR="8244" marT="8244" marB="0" anchor="ctr"/>
                </a:tc>
                <a:tc>
                  <a:txBody>
                    <a:bodyPr/>
                    <a:lstStyle/>
                    <a:p>
                      <a:pPr algn="ctr" rtl="0" fontAlgn="ctr"/>
                      <a:r>
                        <a:rPr lang="en-GB" sz="2000" u="none" strike="noStrike">
                          <a:effectLst/>
                        </a:rPr>
                        <a:t>2004</a:t>
                      </a:r>
                      <a:endParaRPr lang="en-GB" sz="2000" b="1" i="0" u="none" strike="noStrike">
                        <a:solidFill>
                          <a:srgbClr val="000000"/>
                        </a:solidFill>
                        <a:effectLst/>
                        <a:latin typeface="Calibri"/>
                      </a:endParaRPr>
                    </a:p>
                  </a:txBody>
                  <a:tcPr marL="8244" marR="8244" marT="8244" marB="0" anchor="ctr"/>
                </a:tc>
                <a:tc>
                  <a:txBody>
                    <a:bodyPr/>
                    <a:lstStyle/>
                    <a:p>
                      <a:pPr algn="ctr" rtl="0" fontAlgn="ctr"/>
                      <a:r>
                        <a:rPr lang="en-GB" sz="2000" u="none" strike="noStrike">
                          <a:effectLst/>
                        </a:rPr>
                        <a:t>2006</a:t>
                      </a:r>
                      <a:endParaRPr lang="en-GB" sz="2000" b="1" i="0" u="none" strike="noStrike">
                        <a:solidFill>
                          <a:srgbClr val="000000"/>
                        </a:solidFill>
                        <a:effectLst/>
                        <a:latin typeface="Calibri"/>
                      </a:endParaRPr>
                    </a:p>
                  </a:txBody>
                  <a:tcPr marL="8244" marR="8244" marT="8244" marB="0" anchor="ctr"/>
                </a:tc>
                <a:tc>
                  <a:txBody>
                    <a:bodyPr/>
                    <a:lstStyle/>
                    <a:p>
                      <a:pPr algn="ctr" rtl="0" fontAlgn="ctr"/>
                      <a:r>
                        <a:rPr lang="en-GB" sz="2000" u="none" strike="noStrike">
                          <a:effectLst/>
                        </a:rPr>
                        <a:t>2008</a:t>
                      </a:r>
                      <a:endParaRPr lang="en-GB" sz="2000" b="1" i="0" u="none" strike="noStrike">
                        <a:solidFill>
                          <a:srgbClr val="000000"/>
                        </a:solidFill>
                        <a:effectLst/>
                        <a:latin typeface="Calibri"/>
                      </a:endParaRPr>
                    </a:p>
                  </a:txBody>
                  <a:tcPr marL="8244" marR="8244" marT="8244" marB="0" anchor="ctr"/>
                </a:tc>
                <a:tc>
                  <a:txBody>
                    <a:bodyPr/>
                    <a:lstStyle/>
                    <a:p>
                      <a:pPr algn="ctr" rtl="0" fontAlgn="ctr"/>
                      <a:r>
                        <a:rPr lang="en-GB" sz="2000" u="none" strike="noStrike" dirty="0">
                          <a:effectLst/>
                        </a:rPr>
                        <a:t>2010</a:t>
                      </a:r>
                      <a:endParaRPr lang="en-GB" sz="2000" b="1" i="0" u="none" strike="noStrike" dirty="0">
                        <a:solidFill>
                          <a:srgbClr val="000000"/>
                        </a:solidFill>
                        <a:effectLst/>
                        <a:latin typeface="Calibri"/>
                      </a:endParaRPr>
                    </a:p>
                  </a:txBody>
                  <a:tcPr marL="8244" marR="8244" marT="8244" marB="0" anchor="ctr"/>
                </a:tc>
              </a:tr>
              <a:tr h="245535">
                <a:tc>
                  <a:txBody>
                    <a:bodyPr/>
                    <a:lstStyle/>
                    <a:p>
                      <a:pPr algn="l" rtl="0" fontAlgn="ctr"/>
                      <a:r>
                        <a:rPr lang="en-GB" sz="1600" u="none" strike="noStrike">
                          <a:effectLst/>
                        </a:rPr>
                        <a:t>Fee differential</a:t>
                      </a:r>
                      <a:endParaRPr lang="en-GB" sz="1600" b="1"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NO</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YES</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YES</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NO</a:t>
                      </a:r>
                      <a:endParaRPr lang="en-GB" sz="1600" b="0" i="0" u="none" strike="noStrike">
                        <a:solidFill>
                          <a:srgbClr val="000000"/>
                        </a:solidFill>
                        <a:effectLst/>
                        <a:latin typeface="Calibri"/>
                      </a:endParaRPr>
                    </a:p>
                  </a:txBody>
                  <a:tcPr marL="8244" marR="8244" marT="8244" marB="0" anchor="ctr"/>
                </a:tc>
              </a:tr>
              <a:tr h="481628">
                <a:tc>
                  <a:txBody>
                    <a:bodyPr/>
                    <a:lstStyle/>
                    <a:p>
                      <a:pPr algn="l" rtl="0" fontAlgn="ctr"/>
                      <a:r>
                        <a:rPr lang="en-GB" sz="1600" u="none" strike="noStrike">
                          <a:effectLst/>
                        </a:rPr>
                        <a:t>Working class as percent of all applicants</a:t>
                      </a:r>
                      <a:endParaRPr lang="en-GB" sz="1600" b="1"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24</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26</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28</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27</a:t>
                      </a:r>
                      <a:endParaRPr lang="en-GB" sz="1600" b="0" i="0" u="none" strike="noStrike">
                        <a:solidFill>
                          <a:srgbClr val="000000"/>
                        </a:solidFill>
                        <a:effectLst/>
                        <a:latin typeface="Calibri"/>
                      </a:endParaRPr>
                    </a:p>
                  </a:txBody>
                  <a:tcPr marL="8244" marR="8244" marT="8244" marB="0" anchor="ctr"/>
                </a:tc>
              </a:tr>
              <a:tr h="481628">
                <a:tc>
                  <a:txBody>
                    <a:bodyPr/>
                    <a:lstStyle/>
                    <a:p>
                      <a:pPr algn="l" rtl="0" fontAlgn="ctr"/>
                      <a:r>
                        <a:rPr lang="en-GB" sz="1600" u="none" strike="noStrike">
                          <a:effectLst/>
                        </a:rPr>
                        <a:t>Percent applied to non-Welsh institutions: </a:t>
                      </a:r>
                      <a:endParaRPr lang="en-GB" sz="1600" b="1"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 </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 </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 </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 </a:t>
                      </a:r>
                      <a:endParaRPr lang="en-GB" sz="1600" b="0" i="0" u="none" strike="noStrike">
                        <a:solidFill>
                          <a:srgbClr val="000000"/>
                        </a:solidFill>
                        <a:effectLst/>
                        <a:latin typeface="Calibri"/>
                      </a:endParaRPr>
                    </a:p>
                  </a:txBody>
                  <a:tcPr marL="8244" marR="8244" marT="8244" marB="0" anchor="ctr"/>
                </a:tc>
              </a:tr>
              <a:tr h="245535">
                <a:tc>
                  <a:txBody>
                    <a:bodyPr/>
                    <a:lstStyle/>
                    <a:p>
                      <a:pPr algn="ctr" rtl="0" fontAlgn="ctr"/>
                      <a:r>
                        <a:rPr lang="en-GB" sz="1600" u="none" strike="noStrike" dirty="0">
                          <a:effectLst/>
                        </a:rPr>
                        <a:t> % of middle class</a:t>
                      </a:r>
                      <a:endParaRPr lang="en-GB" sz="1600" b="1" i="0" u="none" strike="noStrike" dirty="0">
                        <a:solidFill>
                          <a:srgbClr val="000000"/>
                        </a:solidFill>
                        <a:effectLst/>
                        <a:latin typeface="Calibri"/>
                      </a:endParaRPr>
                    </a:p>
                  </a:txBody>
                  <a:tcPr marL="8244" marR="8244" marT="8244" marB="0" anchor="ctr"/>
                </a:tc>
                <a:tc>
                  <a:txBody>
                    <a:bodyPr/>
                    <a:lstStyle/>
                    <a:p>
                      <a:pPr algn="ctr" rtl="0" fontAlgn="ctr"/>
                      <a:r>
                        <a:rPr lang="en-GB" sz="1600" u="none" strike="noStrike">
                          <a:effectLst/>
                        </a:rPr>
                        <a:t>80</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75</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71</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76</a:t>
                      </a:r>
                      <a:endParaRPr lang="en-GB" sz="1600" b="0" i="0" u="none" strike="noStrike">
                        <a:solidFill>
                          <a:srgbClr val="000000"/>
                        </a:solidFill>
                        <a:effectLst/>
                        <a:latin typeface="Calibri"/>
                      </a:endParaRPr>
                    </a:p>
                  </a:txBody>
                  <a:tcPr marL="8244" marR="8244" marT="8244" marB="0" anchor="ctr"/>
                </a:tc>
              </a:tr>
              <a:tr h="245535">
                <a:tc>
                  <a:txBody>
                    <a:bodyPr/>
                    <a:lstStyle/>
                    <a:p>
                      <a:pPr algn="ctr" rtl="0" fontAlgn="ctr"/>
                      <a:r>
                        <a:rPr lang="en-GB" sz="1600" u="none" strike="noStrike" dirty="0">
                          <a:effectLst/>
                        </a:rPr>
                        <a:t> % of working class</a:t>
                      </a:r>
                      <a:endParaRPr lang="en-GB" sz="1600" b="1" i="0" u="none" strike="noStrike" dirty="0">
                        <a:solidFill>
                          <a:srgbClr val="000000"/>
                        </a:solidFill>
                        <a:effectLst/>
                        <a:latin typeface="Calibri"/>
                      </a:endParaRPr>
                    </a:p>
                  </a:txBody>
                  <a:tcPr marL="8244" marR="8244" marT="8244" marB="0" anchor="ctr"/>
                </a:tc>
                <a:tc>
                  <a:txBody>
                    <a:bodyPr/>
                    <a:lstStyle/>
                    <a:p>
                      <a:pPr algn="ctr" rtl="0" fontAlgn="ctr"/>
                      <a:r>
                        <a:rPr lang="en-GB" sz="1600" u="none" strike="noStrike">
                          <a:effectLst/>
                        </a:rPr>
                        <a:t>69</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61</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dirty="0">
                          <a:effectLst/>
                        </a:rPr>
                        <a:t>57</a:t>
                      </a:r>
                      <a:endParaRPr lang="en-GB" sz="1600" b="0" i="0" u="none" strike="noStrike" dirty="0">
                        <a:solidFill>
                          <a:srgbClr val="000000"/>
                        </a:solidFill>
                        <a:effectLst/>
                        <a:latin typeface="Calibri"/>
                      </a:endParaRPr>
                    </a:p>
                  </a:txBody>
                  <a:tcPr marL="8244" marR="8244" marT="8244" marB="0" anchor="ctr"/>
                </a:tc>
                <a:tc>
                  <a:txBody>
                    <a:bodyPr/>
                    <a:lstStyle/>
                    <a:p>
                      <a:pPr algn="ctr" rtl="0" fontAlgn="ctr"/>
                      <a:r>
                        <a:rPr lang="en-GB" sz="1600" u="none" strike="noStrike">
                          <a:effectLst/>
                        </a:rPr>
                        <a:t>65</a:t>
                      </a:r>
                      <a:endParaRPr lang="en-GB" sz="1600" b="0" i="0" u="none" strike="noStrike">
                        <a:solidFill>
                          <a:srgbClr val="000000"/>
                        </a:solidFill>
                        <a:effectLst/>
                        <a:latin typeface="Calibri"/>
                      </a:endParaRPr>
                    </a:p>
                  </a:txBody>
                  <a:tcPr marL="8244" marR="8244" marT="8244" marB="0" anchor="ctr"/>
                </a:tc>
              </a:tr>
              <a:tr h="481628">
                <a:tc>
                  <a:txBody>
                    <a:bodyPr/>
                    <a:lstStyle/>
                    <a:p>
                      <a:pPr algn="l" rtl="0" fontAlgn="ctr"/>
                      <a:r>
                        <a:rPr lang="en-GB" sz="1600" u="none" strike="noStrike">
                          <a:effectLst/>
                        </a:rPr>
                        <a:t>Percent entered non-Welsh institutions: </a:t>
                      </a:r>
                      <a:endParaRPr lang="en-GB" sz="1600" b="1" i="0" u="none" strike="noStrike">
                        <a:solidFill>
                          <a:srgbClr val="000000"/>
                        </a:solidFill>
                        <a:effectLst/>
                        <a:latin typeface="Calibri"/>
                      </a:endParaRPr>
                    </a:p>
                  </a:txBody>
                  <a:tcPr marL="8244" marR="8244" marT="8244" marB="0" anchor="ctr"/>
                </a:tc>
                <a:tc>
                  <a:txBody>
                    <a:bodyPr/>
                    <a:lstStyle/>
                    <a:p>
                      <a:pPr algn="l" rtl="0" fontAlgn="ctr"/>
                      <a:r>
                        <a:rPr lang="en-GB" sz="1600" u="none" strike="noStrike">
                          <a:effectLst/>
                        </a:rPr>
                        <a:t> </a:t>
                      </a:r>
                      <a:endParaRPr lang="en-GB" sz="1600" b="0" i="0" u="none" strike="noStrike">
                        <a:solidFill>
                          <a:srgbClr val="000000"/>
                        </a:solidFill>
                        <a:effectLst/>
                        <a:latin typeface="Calibri"/>
                      </a:endParaRPr>
                    </a:p>
                  </a:txBody>
                  <a:tcPr marL="8244" marR="8244" marT="8244" marB="0" anchor="ctr"/>
                </a:tc>
                <a:tc>
                  <a:txBody>
                    <a:bodyPr/>
                    <a:lstStyle/>
                    <a:p>
                      <a:pPr algn="l" rtl="0" fontAlgn="ctr"/>
                      <a:r>
                        <a:rPr lang="en-GB" sz="1600" u="none" strike="noStrike">
                          <a:effectLst/>
                        </a:rPr>
                        <a:t> </a:t>
                      </a:r>
                      <a:endParaRPr lang="en-GB" sz="1600" b="0" i="0" u="none" strike="noStrike">
                        <a:solidFill>
                          <a:srgbClr val="000000"/>
                        </a:solidFill>
                        <a:effectLst/>
                        <a:latin typeface="Calibri"/>
                      </a:endParaRPr>
                    </a:p>
                  </a:txBody>
                  <a:tcPr marL="8244" marR="8244" marT="8244" marB="0" anchor="ctr"/>
                </a:tc>
                <a:tc>
                  <a:txBody>
                    <a:bodyPr/>
                    <a:lstStyle/>
                    <a:p>
                      <a:pPr algn="l" rtl="0" fontAlgn="ctr"/>
                      <a:r>
                        <a:rPr lang="en-GB" sz="1600" u="none" strike="noStrike">
                          <a:effectLst/>
                        </a:rPr>
                        <a:t> </a:t>
                      </a:r>
                      <a:endParaRPr lang="en-GB" sz="1600" b="0" i="0" u="none" strike="noStrike">
                        <a:solidFill>
                          <a:srgbClr val="000000"/>
                        </a:solidFill>
                        <a:effectLst/>
                        <a:latin typeface="Calibri"/>
                      </a:endParaRPr>
                    </a:p>
                  </a:txBody>
                  <a:tcPr marL="8244" marR="8244" marT="8244" marB="0" anchor="ctr"/>
                </a:tc>
                <a:tc>
                  <a:txBody>
                    <a:bodyPr/>
                    <a:lstStyle/>
                    <a:p>
                      <a:pPr algn="l" rtl="0" fontAlgn="ctr"/>
                      <a:r>
                        <a:rPr lang="en-GB" sz="1600" u="none" strike="noStrike">
                          <a:effectLst/>
                        </a:rPr>
                        <a:t> </a:t>
                      </a:r>
                      <a:endParaRPr lang="en-GB" sz="1600" b="0" i="0" u="none" strike="noStrike">
                        <a:solidFill>
                          <a:srgbClr val="000000"/>
                        </a:solidFill>
                        <a:effectLst/>
                        <a:latin typeface="Calibri"/>
                      </a:endParaRPr>
                    </a:p>
                  </a:txBody>
                  <a:tcPr marL="8244" marR="8244" marT="8244" marB="0" anchor="ctr"/>
                </a:tc>
              </a:tr>
              <a:tr h="245535">
                <a:tc>
                  <a:txBody>
                    <a:bodyPr/>
                    <a:lstStyle/>
                    <a:p>
                      <a:pPr algn="ctr" rtl="0" fontAlgn="ctr"/>
                      <a:r>
                        <a:rPr lang="en-GB" sz="1600" u="none" strike="noStrike" dirty="0">
                          <a:effectLst/>
                        </a:rPr>
                        <a:t> % of middle class</a:t>
                      </a:r>
                      <a:endParaRPr lang="en-GB" sz="1600" b="1" i="0" u="none" strike="noStrike" dirty="0">
                        <a:solidFill>
                          <a:srgbClr val="000000"/>
                        </a:solidFill>
                        <a:effectLst/>
                        <a:latin typeface="Calibri"/>
                      </a:endParaRPr>
                    </a:p>
                  </a:txBody>
                  <a:tcPr marL="8244" marR="8244" marT="8244" marB="0" anchor="ctr"/>
                </a:tc>
                <a:tc>
                  <a:txBody>
                    <a:bodyPr/>
                    <a:lstStyle/>
                    <a:p>
                      <a:pPr algn="ctr" rtl="0" fontAlgn="ctr"/>
                      <a:r>
                        <a:rPr lang="en-GB" sz="1600" u="none" strike="noStrike">
                          <a:effectLst/>
                        </a:rPr>
                        <a:t>49</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41</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38</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43</a:t>
                      </a:r>
                      <a:endParaRPr lang="en-GB" sz="1600" b="0" i="0" u="none" strike="noStrike">
                        <a:solidFill>
                          <a:srgbClr val="000000"/>
                        </a:solidFill>
                        <a:effectLst/>
                        <a:latin typeface="Calibri"/>
                      </a:endParaRPr>
                    </a:p>
                  </a:txBody>
                  <a:tcPr marL="8244" marR="8244" marT="8244" marB="0" anchor="ctr"/>
                </a:tc>
              </a:tr>
              <a:tr h="245535">
                <a:tc>
                  <a:txBody>
                    <a:bodyPr/>
                    <a:lstStyle/>
                    <a:p>
                      <a:pPr algn="ctr" rtl="0" fontAlgn="ctr"/>
                      <a:r>
                        <a:rPr lang="en-GB" sz="1600" u="none" strike="noStrike" dirty="0">
                          <a:effectLst/>
                        </a:rPr>
                        <a:t> % of working class</a:t>
                      </a:r>
                      <a:endParaRPr lang="en-GB" sz="1600" b="1" i="0" u="none" strike="noStrike" dirty="0">
                        <a:solidFill>
                          <a:srgbClr val="000000"/>
                        </a:solidFill>
                        <a:effectLst/>
                        <a:latin typeface="Calibri"/>
                      </a:endParaRPr>
                    </a:p>
                  </a:txBody>
                  <a:tcPr marL="8244" marR="8244" marT="8244" marB="0" anchor="ctr"/>
                </a:tc>
                <a:tc>
                  <a:txBody>
                    <a:bodyPr/>
                    <a:lstStyle/>
                    <a:p>
                      <a:pPr algn="ctr" rtl="0" fontAlgn="ctr"/>
                      <a:r>
                        <a:rPr lang="en-GB" sz="1600" u="none" strike="noStrike">
                          <a:effectLst/>
                        </a:rPr>
                        <a:t>35</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29</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28</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30</a:t>
                      </a:r>
                      <a:endParaRPr lang="en-GB" sz="1600" b="0" i="0" u="none" strike="noStrike">
                        <a:solidFill>
                          <a:srgbClr val="000000"/>
                        </a:solidFill>
                        <a:effectLst/>
                        <a:latin typeface="Calibri"/>
                      </a:endParaRPr>
                    </a:p>
                  </a:txBody>
                  <a:tcPr marL="8244" marR="8244" marT="8244" marB="0" anchor="ctr"/>
                </a:tc>
              </a:tr>
              <a:tr h="245535">
                <a:tc>
                  <a:txBody>
                    <a:bodyPr/>
                    <a:lstStyle/>
                    <a:p>
                      <a:pPr algn="l" rtl="0" fontAlgn="ctr"/>
                      <a:r>
                        <a:rPr lang="en-GB" sz="1600" u="none" strike="noStrike">
                          <a:effectLst/>
                        </a:rPr>
                        <a:t> </a:t>
                      </a:r>
                      <a:endParaRPr lang="en-GB" sz="1600" b="1" i="0" u="none" strike="noStrike">
                        <a:solidFill>
                          <a:srgbClr val="000000"/>
                        </a:solidFill>
                        <a:effectLst/>
                        <a:latin typeface="Calibri"/>
                      </a:endParaRPr>
                    </a:p>
                  </a:txBody>
                  <a:tcPr marL="8244" marR="8244" marT="8244" marB="0" anchor="ctr"/>
                </a:tc>
                <a:tc>
                  <a:txBody>
                    <a:bodyPr/>
                    <a:lstStyle/>
                    <a:p>
                      <a:pPr algn="l" rtl="0" fontAlgn="ctr"/>
                      <a:r>
                        <a:rPr lang="en-GB" sz="1600" u="none" strike="noStrike">
                          <a:effectLst/>
                        </a:rPr>
                        <a:t> </a:t>
                      </a:r>
                      <a:endParaRPr lang="en-GB" sz="1600" b="0" i="0" u="none" strike="noStrike">
                        <a:solidFill>
                          <a:srgbClr val="000000"/>
                        </a:solidFill>
                        <a:effectLst/>
                        <a:latin typeface="Calibri"/>
                      </a:endParaRPr>
                    </a:p>
                  </a:txBody>
                  <a:tcPr marL="8244" marR="8244" marT="8244" marB="0" anchor="ctr"/>
                </a:tc>
                <a:tc>
                  <a:txBody>
                    <a:bodyPr/>
                    <a:lstStyle/>
                    <a:p>
                      <a:pPr algn="l" rtl="0" fontAlgn="ctr"/>
                      <a:r>
                        <a:rPr lang="en-GB" sz="1600" u="none" strike="noStrike">
                          <a:effectLst/>
                        </a:rPr>
                        <a:t> </a:t>
                      </a:r>
                      <a:endParaRPr lang="en-GB" sz="1600" b="0" i="0" u="none" strike="noStrike">
                        <a:solidFill>
                          <a:srgbClr val="000000"/>
                        </a:solidFill>
                        <a:effectLst/>
                        <a:latin typeface="Calibri"/>
                      </a:endParaRPr>
                    </a:p>
                  </a:txBody>
                  <a:tcPr marL="8244" marR="8244" marT="8244" marB="0" anchor="ctr"/>
                </a:tc>
                <a:tc>
                  <a:txBody>
                    <a:bodyPr/>
                    <a:lstStyle/>
                    <a:p>
                      <a:pPr algn="l" rtl="0" fontAlgn="ctr"/>
                      <a:r>
                        <a:rPr lang="en-GB" sz="1600" u="none" strike="noStrike">
                          <a:effectLst/>
                        </a:rPr>
                        <a:t> </a:t>
                      </a:r>
                      <a:endParaRPr lang="en-GB" sz="1600" b="0" i="0" u="none" strike="noStrike">
                        <a:solidFill>
                          <a:srgbClr val="000000"/>
                        </a:solidFill>
                        <a:effectLst/>
                        <a:latin typeface="Calibri"/>
                      </a:endParaRPr>
                    </a:p>
                  </a:txBody>
                  <a:tcPr marL="8244" marR="8244" marT="8244" marB="0" anchor="ctr"/>
                </a:tc>
                <a:tc>
                  <a:txBody>
                    <a:bodyPr/>
                    <a:lstStyle/>
                    <a:p>
                      <a:pPr algn="l" rtl="0" fontAlgn="ctr"/>
                      <a:r>
                        <a:rPr lang="en-GB" sz="1600" u="none" strike="noStrike">
                          <a:effectLst/>
                        </a:rPr>
                        <a:t> </a:t>
                      </a:r>
                      <a:endParaRPr lang="en-GB" sz="1600" b="0" i="0" u="none" strike="noStrike">
                        <a:solidFill>
                          <a:srgbClr val="000000"/>
                        </a:solidFill>
                        <a:effectLst/>
                        <a:latin typeface="Calibri"/>
                      </a:endParaRPr>
                    </a:p>
                  </a:txBody>
                  <a:tcPr marL="8244" marR="8244" marT="8244" marB="0" anchor="ctr"/>
                </a:tc>
              </a:tr>
              <a:tr h="245535">
                <a:tc>
                  <a:txBody>
                    <a:bodyPr/>
                    <a:lstStyle/>
                    <a:p>
                      <a:pPr algn="l" rtl="0" fontAlgn="ctr"/>
                      <a:r>
                        <a:rPr lang="en-GB" sz="1600" u="none" strike="noStrike" dirty="0">
                          <a:effectLst/>
                        </a:rPr>
                        <a:t> </a:t>
                      </a:r>
                      <a:endParaRPr lang="en-GB" sz="1600" b="1" i="0" u="none" strike="noStrike" dirty="0">
                        <a:solidFill>
                          <a:srgbClr val="000000"/>
                        </a:solidFill>
                        <a:effectLst/>
                        <a:latin typeface="Calibri"/>
                      </a:endParaRPr>
                    </a:p>
                  </a:txBody>
                  <a:tcPr marL="8244" marR="8244" marT="8244" marB="0" anchor="ctr"/>
                </a:tc>
                <a:tc>
                  <a:txBody>
                    <a:bodyPr/>
                    <a:lstStyle/>
                    <a:p>
                      <a:pPr algn="l" rtl="0" fontAlgn="ctr"/>
                      <a:r>
                        <a:rPr lang="en-GB" sz="1600" u="none" strike="noStrike">
                          <a:effectLst/>
                        </a:rPr>
                        <a:t> </a:t>
                      </a:r>
                      <a:endParaRPr lang="en-GB" sz="1600" b="0" i="0" u="none" strike="noStrike">
                        <a:solidFill>
                          <a:srgbClr val="000000"/>
                        </a:solidFill>
                        <a:effectLst/>
                        <a:latin typeface="Calibri"/>
                      </a:endParaRPr>
                    </a:p>
                  </a:txBody>
                  <a:tcPr marL="8244" marR="8244" marT="8244" marB="0" anchor="ctr"/>
                </a:tc>
                <a:tc>
                  <a:txBody>
                    <a:bodyPr/>
                    <a:lstStyle/>
                    <a:p>
                      <a:pPr algn="l" rtl="0" fontAlgn="ctr"/>
                      <a:r>
                        <a:rPr lang="en-GB" sz="1600" u="none" strike="noStrike">
                          <a:effectLst/>
                        </a:rPr>
                        <a:t> </a:t>
                      </a:r>
                      <a:endParaRPr lang="en-GB" sz="1600" b="0" i="0" u="none" strike="noStrike">
                        <a:solidFill>
                          <a:srgbClr val="000000"/>
                        </a:solidFill>
                        <a:effectLst/>
                        <a:latin typeface="Calibri"/>
                      </a:endParaRPr>
                    </a:p>
                  </a:txBody>
                  <a:tcPr marL="8244" marR="8244" marT="8244" marB="0" anchor="ctr"/>
                </a:tc>
                <a:tc>
                  <a:txBody>
                    <a:bodyPr/>
                    <a:lstStyle/>
                    <a:p>
                      <a:pPr algn="l" rtl="0" fontAlgn="ctr"/>
                      <a:r>
                        <a:rPr lang="en-GB" sz="1600" u="none" strike="noStrike">
                          <a:effectLst/>
                        </a:rPr>
                        <a:t> </a:t>
                      </a:r>
                      <a:endParaRPr lang="en-GB" sz="1600" b="0" i="0" u="none" strike="noStrike">
                        <a:solidFill>
                          <a:srgbClr val="000000"/>
                        </a:solidFill>
                        <a:effectLst/>
                        <a:latin typeface="Calibri"/>
                      </a:endParaRPr>
                    </a:p>
                  </a:txBody>
                  <a:tcPr marL="8244" marR="8244" marT="8244" marB="0" anchor="ctr"/>
                </a:tc>
                <a:tc>
                  <a:txBody>
                    <a:bodyPr/>
                    <a:lstStyle/>
                    <a:p>
                      <a:pPr algn="l" rtl="0" fontAlgn="ctr"/>
                      <a:r>
                        <a:rPr lang="en-GB" sz="1600" u="none" strike="noStrike">
                          <a:effectLst/>
                        </a:rPr>
                        <a:t> </a:t>
                      </a:r>
                      <a:endParaRPr lang="en-GB" sz="1600" b="0" i="0" u="none" strike="noStrike">
                        <a:solidFill>
                          <a:srgbClr val="000000"/>
                        </a:solidFill>
                        <a:effectLst/>
                        <a:latin typeface="Calibri"/>
                      </a:endParaRPr>
                    </a:p>
                  </a:txBody>
                  <a:tcPr marL="8244" marR="8244" marT="8244" marB="0" anchor="ctr"/>
                </a:tc>
              </a:tr>
              <a:tr h="481628">
                <a:tc>
                  <a:txBody>
                    <a:bodyPr/>
                    <a:lstStyle/>
                    <a:p>
                      <a:pPr algn="l" rtl="0" fontAlgn="ctr"/>
                      <a:r>
                        <a:rPr lang="en-GB" sz="1600" u="none" strike="noStrike">
                          <a:effectLst/>
                        </a:rPr>
                        <a:t>Working class as % of all entrants</a:t>
                      </a:r>
                      <a:endParaRPr lang="en-GB" sz="1600" b="1"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24</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25</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27</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dirty="0">
                          <a:effectLst/>
                        </a:rPr>
                        <a:t>26</a:t>
                      </a:r>
                      <a:endParaRPr lang="en-GB" sz="1600" b="0" i="0" u="none" strike="noStrike" dirty="0">
                        <a:solidFill>
                          <a:srgbClr val="000000"/>
                        </a:solidFill>
                        <a:effectLst/>
                        <a:latin typeface="Calibri"/>
                      </a:endParaRPr>
                    </a:p>
                  </a:txBody>
                  <a:tcPr marL="8244" marR="8244" marT="8244" marB="0" anchor="ctr"/>
                </a:tc>
              </a:tr>
              <a:tr h="481628">
                <a:tc>
                  <a:txBody>
                    <a:bodyPr/>
                    <a:lstStyle/>
                    <a:p>
                      <a:pPr algn="l" rtl="0" fontAlgn="ctr"/>
                      <a:r>
                        <a:rPr lang="en-GB" sz="1600" u="none" strike="noStrike">
                          <a:effectLst/>
                        </a:rPr>
                        <a:t>Working class as % of all entrants to Welsh institutions</a:t>
                      </a:r>
                      <a:endParaRPr lang="en-GB" sz="1600" b="1"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28</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29</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30</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30</a:t>
                      </a:r>
                      <a:endParaRPr lang="en-GB" sz="1600" b="0" i="0" u="none" strike="noStrike">
                        <a:solidFill>
                          <a:srgbClr val="000000"/>
                        </a:solidFill>
                        <a:effectLst/>
                        <a:latin typeface="Calibri"/>
                      </a:endParaRPr>
                    </a:p>
                  </a:txBody>
                  <a:tcPr marL="8244" marR="8244" marT="8244" marB="0" anchor="ctr"/>
                </a:tc>
              </a:tr>
              <a:tr h="717719">
                <a:tc>
                  <a:txBody>
                    <a:bodyPr/>
                    <a:lstStyle/>
                    <a:p>
                      <a:pPr algn="l" rtl="0" fontAlgn="ctr"/>
                      <a:r>
                        <a:rPr lang="en-GB" sz="1600" u="none" strike="noStrike">
                          <a:effectLst/>
                        </a:rPr>
                        <a:t>Working class as % of all entrants to non-Welsh institutions</a:t>
                      </a:r>
                      <a:endParaRPr lang="en-GB" sz="1600" b="1"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18</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19</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a:effectLst/>
                        </a:rPr>
                        <a:t>21</a:t>
                      </a:r>
                      <a:endParaRPr lang="en-GB" sz="1600" b="0" i="0" u="none" strike="noStrike">
                        <a:solidFill>
                          <a:srgbClr val="000000"/>
                        </a:solidFill>
                        <a:effectLst/>
                        <a:latin typeface="Calibri"/>
                      </a:endParaRPr>
                    </a:p>
                  </a:txBody>
                  <a:tcPr marL="8244" marR="8244" marT="8244" marB="0" anchor="ctr"/>
                </a:tc>
                <a:tc>
                  <a:txBody>
                    <a:bodyPr/>
                    <a:lstStyle/>
                    <a:p>
                      <a:pPr algn="ctr" rtl="0" fontAlgn="ctr"/>
                      <a:r>
                        <a:rPr lang="en-GB" sz="1600" u="none" strike="noStrike" dirty="0">
                          <a:effectLst/>
                        </a:rPr>
                        <a:t>19</a:t>
                      </a:r>
                      <a:endParaRPr lang="en-GB" sz="1600" b="0" i="0" u="none" strike="noStrike" dirty="0">
                        <a:solidFill>
                          <a:srgbClr val="000000"/>
                        </a:solidFill>
                        <a:effectLst/>
                        <a:latin typeface="Calibri"/>
                      </a:endParaRPr>
                    </a:p>
                  </a:txBody>
                  <a:tcPr marL="8244" marR="8244" marT="8244" marB="0" anchor="ctr"/>
                </a:tc>
              </a:tr>
            </a:tbl>
          </a:graphicData>
        </a:graphic>
      </p:graphicFrame>
    </p:spTree>
    <p:extLst>
      <p:ext uri="{BB962C8B-B14F-4D97-AF65-F5344CB8AC3E}">
        <p14:creationId xmlns:p14="http://schemas.microsoft.com/office/powerpoint/2010/main" val="38920245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Which students enter HE in the rest of UK (RUK)?</a:t>
            </a:r>
            <a:br>
              <a:rPr lang="en-GB" dirty="0"/>
            </a:b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Those applying and entering RUK were most likely to be well-qualified middle-class students seeking places at </a:t>
            </a:r>
            <a:r>
              <a:rPr lang="en-GB" dirty="0"/>
              <a:t>R</a:t>
            </a:r>
            <a:r>
              <a:rPr lang="en-GB" dirty="0" smtClean="0"/>
              <a:t>ussell </a:t>
            </a:r>
            <a:r>
              <a:rPr lang="en-GB" dirty="0"/>
              <a:t>G</a:t>
            </a:r>
            <a:r>
              <a:rPr lang="en-GB" dirty="0" smtClean="0"/>
              <a:t>roup universities</a:t>
            </a:r>
          </a:p>
          <a:p>
            <a:r>
              <a:rPr lang="en-GB" dirty="0" smtClean="0"/>
              <a:t>But many less-qualified students from N Ireland (and Wales) go to post-92 universities in England</a:t>
            </a:r>
          </a:p>
          <a:p>
            <a:r>
              <a:rPr lang="en-GB" dirty="0" smtClean="0"/>
              <a:t>Ethnic minority students from Scotland, N Ireland and Wales more likely to go to England to study</a:t>
            </a:r>
          </a:p>
          <a:p>
            <a:r>
              <a:rPr lang="en-GB" dirty="0" smtClean="0"/>
              <a:t>But ethnic minority students from England more likely to remain in England</a:t>
            </a:r>
          </a:p>
          <a:p>
            <a:r>
              <a:rPr lang="en-GB" dirty="0" smtClean="0"/>
              <a:t>Fee differentials for Welsh students in 2006-8 did not reduce working-class participation</a:t>
            </a:r>
            <a:endParaRPr lang="en-GB" dirty="0"/>
          </a:p>
        </p:txBody>
      </p:sp>
    </p:spTree>
    <p:extLst>
      <p:ext uri="{BB962C8B-B14F-4D97-AF65-F5344CB8AC3E}">
        <p14:creationId xmlns:p14="http://schemas.microsoft.com/office/powerpoint/2010/main" val="14858006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Success rates</a:t>
            </a:r>
            <a:endParaRPr lang="en-GB" dirty="0"/>
          </a:p>
        </p:txBody>
      </p:sp>
      <p:sp>
        <p:nvSpPr>
          <p:cNvPr id="5" name="Subtitle 4"/>
          <p:cNvSpPr>
            <a:spLocks noGrp="1"/>
          </p:cNvSpPr>
          <p:nvPr>
            <p:ph type="subTitle" idx="1"/>
          </p:nvPr>
        </p:nvSpPr>
        <p:spPr/>
        <p:txBody>
          <a:bodyPr/>
          <a:lstStyle/>
          <a:p>
            <a:endParaRPr lang="en-GB"/>
          </a:p>
        </p:txBody>
      </p:sp>
    </p:spTree>
    <p:extLst>
      <p:ext uri="{BB962C8B-B14F-4D97-AF65-F5344CB8AC3E}">
        <p14:creationId xmlns:p14="http://schemas.microsoft.com/office/powerpoint/2010/main" val="10282533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963" y="390525"/>
            <a:ext cx="9307513" cy="608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447065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smtClean="0"/>
              <a:t>Fair admissions? (results of statistical models of entry to any HE institution)</a:t>
            </a:r>
            <a:endParaRPr lang="en-GB" sz="3200" b="1" dirty="0"/>
          </a:p>
        </p:txBody>
      </p:sp>
      <p:sp>
        <p:nvSpPr>
          <p:cNvPr id="3" name="Content Placeholder 2"/>
          <p:cNvSpPr>
            <a:spLocks noGrp="1"/>
          </p:cNvSpPr>
          <p:nvPr>
            <p:ph idx="1"/>
          </p:nvPr>
        </p:nvSpPr>
        <p:spPr/>
        <p:txBody>
          <a:bodyPr>
            <a:normAutofit fontScale="85000" lnSpcReduction="10000"/>
          </a:bodyPr>
          <a:lstStyle/>
          <a:p>
            <a:pPr marL="514350" indent="-514350">
              <a:buFont typeface="+mj-lt"/>
              <a:buAutoNum type="arabicPeriod"/>
            </a:pPr>
            <a:r>
              <a:rPr lang="en-GB" dirty="0" smtClean="0"/>
              <a:t>Prior qualifications are main predictor of success</a:t>
            </a:r>
          </a:p>
          <a:p>
            <a:pPr marL="514350" indent="-514350">
              <a:buFont typeface="+mj-lt"/>
              <a:buAutoNum type="arabicPeriod"/>
            </a:pPr>
            <a:r>
              <a:rPr lang="en-GB" dirty="0" smtClean="0"/>
              <a:t>Applicants from managerial &amp; professional classes had higher success rates – even after controlling for prior qualifications</a:t>
            </a:r>
          </a:p>
          <a:p>
            <a:pPr marL="514350" indent="-514350">
              <a:buFont typeface="+mj-lt"/>
              <a:buAutoNum type="arabicPeriod"/>
            </a:pPr>
            <a:r>
              <a:rPr lang="en-GB" dirty="0" smtClean="0"/>
              <a:t>Ethnic minorities more successful than white applicants</a:t>
            </a:r>
          </a:p>
          <a:p>
            <a:pPr marL="514350" indent="-514350">
              <a:buFont typeface="+mj-lt"/>
              <a:buAutoNum type="arabicPeriod"/>
            </a:pPr>
            <a:r>
              <a:rPr lang="en-GB" dirty="0" smtClean="0"/>
              <a:t>Applicants </a:t>
            </a:r>
            <a:r>
              <a:rPr lang="en-GB" dirty="0"/>
              <a:t>from independent schools </a:t>
            </a:r>
            <a:r>
              <a:rPr lang="en-GB" u="sng" dirty="0" smtClean="0"/>
              <a:t>less </a:t>
            </a:r>
            <a:r>
              <a:rPr lang="en-GB" dirty="0" smtClean="0"/>
              <a:t>successful – and from FE Colleges </a:t>
            </a:r>
            <a:r>
              <a:rPr lang="en-GB" u="sng" dirty="0" smtClean="0"/>
              <a:t>more</a:t>
            </a:r>
            <a:r>
              <a:rPr lang="en-GB" dirty="0" smtClean="0"/>
              <a:t> successful</a:t>
            </a:r>
          </a:p>
          <a:p>
            <a:pPr marL="514350" indent="-514350">
              <a:buFont typeface="+mj-lt"/>
              <a:buAutoNum type="arabicPeriod"/>
            </a:pPr>
            <a:r>
              <a:rPr lang="en-GB" dirty="0" smtClean="0"/>
              <a:t>Effects of 3 and 4 above explained by selectivity of institutions applied to (analysis of entry to pre-1992 institutions shows opposite effects)</a:t>
            </a:r>
          </a:p>
          <a:p>
            <a:pPr marL="514350" indent="-514350">
              <a:buFont typeface="+mj-lt"/>
              <a:buAutoNum type="arabicPeriod"/>
            </a:pPr>
            <a:endParaRPr lang="en-GB" dirty="0"/>
          </a:p>
        </p:txBody>
      </p:sp>
    </p:spTree>
    <p:extLst>
      <p:ext uri="{BB962C8B-B14F-4D97-AF65-F5344CB8AC3E}">
        <p14:creationId xmlns:p14="http://schemas.microsoft.com/office/powerpoint/2010/main" val="19833055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395288" y="188913"/>
            <a:ext cx="8229600" cy="1143000"/>
          </a:xfrm>
        </p:spPr>
        <p:txBody>
          <a:bodyPr>
            <a:normAutofit fontScale="90000"/>
          </a:bodyPr>
          <a:lstStyle/>
          <a:p>
            <a:pPr>
              <a:lnSpc>
                <a:spcPct val="150000"/>
              </a:lnSpc>
            </a:pPr>
            <a:r>
              <a:rPr lang="en-GB" sz="2800" b="1" dirty="0">
                <a:solidFill>
                  <a:srgbClr val="002060"/>
                </a:solidFill>
                <a:latin typeface="Trebuchet MS" pitchFamily="34" charset="0"/>
              </a:rPr>
              <a:t>Participation in full-time higher education 1996-2010: a ‘home international’ perspective</a:t>
            </a:r>
            <a:endParaRPr lang="en-GB" sz="2800" dirty="0">
              <a:solidFill>
                <a:srgbClr val="002060"/>
              </a:solidFill>
              <a:latin typeface="Trebuchet MS" pitchFamily="34" charset="0"/>
            </a:endParaRPr>
          </a:p>
        </p:txBody>
      </p:sp>
      <p:sp>
        <p:nvSpPr>
          <p:cNvPr id="5123" name="Vertical Text Placeholder 2"/>
          <p:cNvSpPr>
            <a:spLocks noGrp="1"/>
          </p:cNvSpPr>
          <p:nvPr>
            <p:ph idx="1"/>
          </p:nvPr>
        </p:nvSpPr>
        <p:spPr/>
        <p:txBody>
          <a:bodyPr>
            <a:normAutofit lnSpcReduction="10000"/>
          </a:bodyPr>
          <a:lstStyle/>
          <a:p>
            <a:pPr marL="0" indent="0" eaLnBrk="1" hangingPunct="1">
              <a:buFontTx/>
              <a:buNone/>
              <a:defRPr/>
            </a:pPr>
            <a:r>
              <a:rPr lang="en-GB" sz="2400" b="1" dirty="0" smtClean="0"/>
              <a:t>Widening participation (WP)</a:t>
            </a:r>
          </a:p>
          <a:p>
            <a:pPr eaLnBrk="1" hangingPunct="1">
              <a:defRPr/>
            </a:pPr>
            <a:r>
              <a:rPr lang="en-GB" sz="2400" dirty="0" smtClean="0"/>
              <a:t>As HE expanded, have more working class/ ethnic minorities succeeded in entering HE?</a:t>
            </a:r>
          </a:p>
          <a:p>
            <a:pPr marL="0" indent="0" eaLnBrk="1" hangingPunct="1">
              <a:buFontTx/>
              <a:buNone/>
              <a:defRPr/>
            </a:pPr>
            <a:r>
              <a:rPr lang="en-GB" sz="2400" b="1" dirty="0" smtClean="0"/>
              <a:t>Home-international differences and devolution</a:t>
            </a:r>
          </a:p>
          <a:p>
            <a:pPr eaLnBrk="1" hangingPunct="1">
              <a:defRPr/>
            </a:pPr>
            <a:r>
              <a:rPr lang="en-GB" sz="2400" dirty="0" smtClean="0"/>
              <a:t>Do trends in participation differ across the UK?</a:t>
            </a:r>
          </a:p>
          <a:p>
            <a:pPr eaLnBrk="1" hangingPunct="1">
              <a:defRPr/>
            </a:pPr>
            <a:r>
              <a:rPr lang="en-GB" sz="2400" dirty="0" smtClean="0"/>
              <a:t>Are these associated with differences in tuition fees following devolution?</a:t>
            </a:r>
          </a:p>
          <a:p>
            <a:pPr marL="0" indent="0" eaLnBrk="1" hangingPunct="1">
              <a:buNone/>
              <a:defRPr/>
            </a:pPr>
            <a:r>
              <a:rPr lang="en-GB" sz="2400" b="1" dirty="0" smtClean="0"/>
              <a:t>Cross-border flows</a:t>
            </a:r>
            <a:endParaRPr lang="en-GB" sz="2400" b="1" dirty="0"/>
          </a:p>
          <a:p>
            <a:pPr eaLnBrk="1" hangingPunct="1">
              <a:defRPr/>
            </a:pPr>
            <a:r>
              <a:rPr lang="en-GB" sz="2400" dirty="0" smtClean="0"/>
              <a:t>Which students enter HE in the rest of UK (RUK)?</a:t>
            </a:r>
          </a:p>
          <a:p>
            <a:pPr marL="0" indent="0" eaLnBrk="1" hangingPunct="1">
              <a:buNone/>
              <a:defRPr/>
            </a:pPr>
            <a:r>
              <a:rPr lang="en-GB" sz="2400" b="1" dirty="0"/>
              <a:t>Success </a:t>
            </a:r>
            <a:r>
              <a:rPr lang="en-GB" sz="2400" b="1" dirty="0" smtClean="0"/>
              <a:t>rates</a:t>
            </a:r>
          </a:p>
          <a:p>
            <a:pPr>
              <a:defRPr/>
            </a:pPr>
            <a:r>
              <a:rPr lang="en-GB" sz="2400" dirty="0" smtClean="0"/>
              <a:t>How “fair” is the admissions process?</a:t>
            </a:r>
            <a:endParaRPr lang="en-GB" sz="2400" dirty="0"/>
          </a:p>
        </p:txBody>
      </p:sp>
    </p:spTree>
    <p:extLst>
      <p:ext uri="{BB962C8B-B14F-4D97-AF65-F5344CB8AC3E}">
        <p14:creationId xmlns:p14="http://schemas.microsoft.com/office/powerpoint/2010/main" val="4684851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Home country differences in success rates (</a:t>
            </a:r>
            <a:r>
              <a:rPr lang="en-GB" dirty="0" err="1" smtClean="0"/>
              <a:t>ie</a:t>
            </a:r>
            <a:r>
              <a:rPr lang="en-GB" dirty="0" smtClean="0"/>
              <a:t> interactions)</a:t>
            </a:r>
            <a:endParaRPr lang="en-GB" dirty="0"/>
          </a:p>
        </p:txBody>
      </p:sp>
      <p:sp>
        <p:nvSpPr>
          <p:cNvPr id="3" name="Content Placeholder 2"/>
          <p:cNvSpPr>
            <a:spLocks noGrp="1"/>
          </p:cNvSpPr>
          <p:nvPr>
            <p:ph idx="1"/>
          </p:nvPr>
        </p:nvSpPr>
        <p:spPr/>
        <p:txBody>
          <a:bodyPr>
            <a:normAutofit lnSpcReduction="10000"/>
          </a:bodyPr>
          <a:lstStyle/>
          <a:p>
            <a:r>
              <a:rPr lang="en-GB" dirty="0" smtClean="0"/>
              <a:t>None of the social class effects differed between home countries</a:t>
            </a:r>
          </a:p>
          <a:p>
            <a:r>
              <a:rPr lang="en-GB" dirty="0" smtClean="0"/>
              <a:t>Scottish applicants from independent schools were more likely to gain an HEI place (but no difference in entry to pre-1992 university)</a:t>
            </a:r>
          </a:p>
          <a:p>
            <a:r>
              <a:rPr lang="en-GB" dirty="0" smtClean="0"/>
              <a:t>N Irish and Scottish applicants from FE Colleges were more likely to gain an HEI place</a:t>
            </a:r>
          </a:p>
          <a:p>
            <a:r>
              <a:rPr lang="en-GB" dirty="0" smtClean="0"/>
              <a:t>Ethnic minority students from Scotland were less likely to gain an HEI place</a:t>
            </a:r>
          </a:p>
        </p:txBody>
      </p:sp>
    </p:spTree>
    <p:extLst>
      <p:ext uri="{BB962C8B-B14F-4D97-AF65-F5344CB8AC3E}">
        <p14:creationId xmlns:p14="http://schemas.microsoft.com/office/powerpoint/2010/main" val="37022592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Finally</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dirty="0" smtClean="0"/>
              <a:t>This study shows:</a:t>
            </a:r>
          </a:p>
          <a:p>
            <a:r>
              <a:rPr lang="en-GB" dirty="0" smtClean="0"/>
              <a:t>The </a:t>
            </a:r>
            <a:r>
              <a:rPr lang="en-GB" dirty="0"/>
              <a:t>persistence of social inequalities in participation </a:t>
            </a:r>
            <a:r>
              <a:rPr lang="en-GB" dirty="0" smtClean="0"/>
              <a:t>in HE;</a:t>
            </a:r>
          </a:p>
          <a:p>
            <a:r>
              <a:rPr lang="en-GB" dirty="0" smtClean="0"/>
              <a:t>Similarity in inequalities between home countries – but compositional differences;</a:t>
            </a:r>
          </a:p>
          <a:p>
            <a:r>
              <a:rPr lang="en-GB" dirty="0" smtClean="0"/>
              <a:t>No effect </a:t>
            </a:r>
            <a:r>
              <a:rPr lang="en-GB" smtClean="0"/>
              <a:t>on inequalities of </a:t>
            </a:r>
            <a:r>
              <a:rPr lang="en-GB" dirty="0" smtClean="0"/>
              <a:t>country differences in tuition fees;</a:t>
            </a:r>
          </a:p>
          <a:p>
            <a:r>
              <a:rPr lang="en-GB" dirty="0" smtClean="0"/>
              <a:t>Slight decline in cross-border flows – but a complex pattern</a:t>
            </a:r>
          </a:p>
          <a:p>
            <a:endParaRPr lang="en-GB" dirty="0" smtClean="0"/>
          </a:p>
          <a:p>
            <a:pPr marL="0" indent="0">
              <a:buNone/>
            </a:pPr>
            <a:endParaRPr lang="en-GB" dirty="0"/>
          </a:p>
        </p:txBody>
      </p:sp>
    </p:spTree>
    <p:extLst>
      <p:ext uri="{BB962C8B-B14F-4D97-AF65-F5344CB8AC3E}">
        <p14:creationId xmlns:p14="http://schemas.microsoft.com/office/powerpoint/2010/main" val="35584987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a:t>Widening participation (WP)</a:t>
            </a:r>
            <a:br>
              <a:rPr lang="en-GB" dirty="0"/>
            </a:br>
            <a:endParaRPr lang="en-GB" dirty="0"/>
          </a:p>
        </p:txBody>
      </p:sp>
      <p:sp>
        <p:nvSpPr>
          <p:cNvPr id="6" name="Subtitle 5"/>
          <p:cNvSpPr>
            <a:spLocks noGrp="1"/>
          </p:cNvSpPr>
          <p:nvPr>
            <p:ph type="subTitle" idx="1"/>
          </p:nvPr>
        </p:nvSpPr>
        <p:spPr/>
        <p:txBody>
          <a:bodyPr/>
          <a:lstStyle/>
          <a:p>
            <a:endParaRPr lang="en-GB"/>
          </a:p>
        </p:txBody>
      </p:sp>
    </p:spTree>
    <p:extLst>
      <p:ext uri="{BB962C8B-B14F-4D97-AF65-F5344CB8AC3E}">
        <p14:creationId xmlns:p14="http://schemas.microsoft.com/office/powerpoint/2010/main" val="41115832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346" y="476672"/>
            <a:ext cx="9040445" cy="5904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089515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600" b="1" dirty="0"/>
              <a:t>As HE expanded, have more working class/ ethnic minorities succeeded in entering HE?</a:t>
            </a:r>
            <a:r>
              <a:rPr lang="en-GB" dirty="0"/>
              <a:t/>
            </a:r>
            <a:br>
              <a:rPr lang="en-GB" dirty="0"/>
            </a:br>
            <a:endParaRPr lang="en-GB" dirty="0"/>
          </a:p>
        </p:txBody>
      </p:sp>
      <p:sp>
        <p:nvSpPr>
          <p:cNvPr id="3" name="Content Placeholder 2"/>
          <p:cNvSpPr>
            <a:spLocks noGrp="1"/>
          </p:cNvSpPr>
          <p:nvPr>
            <p:ph idx="1"/>
          </p:nvPr>
        </p:nvSpPr>
        <p:spPr/>
        <p:txBody>
          <a:bodyPr/>
          <a:lstStyle/>
          <a:p>
            <a:r>
              <a:rPr lang="en-GB" dirty="0" smtClean="0"/>
              <a:t>This was a period of expansion in UK HE: the number of UK-domiciled entrants rose by 53%</a:t>
            </a:r>
          </a:p>
          <a:p>
            <a:r>
              <a:rPr lang="en-GB" dirty="0" smtClean="0"/>
              <a:t>The proportion of ethnic minority entrants increased</a:t>
            </a:r>
          </a:p>
          <a:p>
            <a:r>
              <a:rPr lang="en-GB" dirty="0"/>
              <a:t>The social class composition of entrants did not change much over the period</a:t>
            </a:r>
          </a:p>
          <a:p>
            <a:endParaRPr lang="en-GB" dirty="0"/>
          </a:p>
        </p:txBody>
      </p:sp>
    </p:spTree>
    <p:extLst>
      <p:ext uri="{BB962C8B-B14F-4D97-AF65-F5344CB8AC3E}">
        <p14:creationId xmlns:p14="http://schemas.microsoft.com/office/powerpoint/2010/main" val="2753954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a:t>Home-international differences and devolution</a:t>
            </a:r>
            <a:br>
              <a:rPr lang="en-GB" dirty="0"/>
            </a:br>
            <a:endParaRPr lang="en-GB" dirty="0"/>
          </a:p>
        </p:txBody>
      </p:sp>
      <p:sp>
        <p:nvSpPr>
          <p:cNvPr id="4" name="Subtitle 3"/>
          <p:cNvSpPr>
            <a:spLocks noGrp="1"/>
          </p:cNvSpPr>
          <p:nvPr>
            <p:ph type="subTitle" idx="1"/>
          </p:nvPr>
        </p:nvSpPr>
        <p:spPr/>
        <p:txBody>
          <a:bodyPr/>
          <a:lstStyle/>
          <a:p>
            <a:endParaRPr lang="en-GB"/>
          </a:p>
        </p:txBody>
      </p:sp>
    </p:spTree>
    <p:extLst>
      <p:ext uri="{BB962C8B-B14F-4D97-AF65-F5344CB8AC3E}">
        <p14:creationId xmlns:p14="http://schemas.microsoft.com/office/powerpoint/2010/main" val="26302033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Devolution: tuition fees</a:t>
            </a:r>
            <a:endParaRPr lang="en-GB" dirty="0"/>
          </a:p>
        </p:txBody>
      </p:sp>
      <p:sp>
        <p:nvSpPr>
          <p:cNvPr id="3" name="Content Placeholder 2"/>
          <p:cNvSpPr>
            <a:spLocks noGrp="1"/>
          </p:cNvSpPr>
          <p:nvPr>
            <p:ph idx="1"/>
          </p:nvPr>
        </p:nvSpPr>
        <p:spPr/>
        <p:txBody>
          <a:bodyPr>
            <a:normAutofit fontScale="85000" lnSpcReduction="10000"/>
          </a:bodyPr>
          <a:lstStyle/>
          <a:p>
            <a:r>
              <a:rPr lang="en-GB" dirty="0"/>
              <a:t>1998 an up-front annual fee of £1,000 was introduced across the </a:t>
            </a:r>
            <a:r>
              <a:rPr lang="en-GB" dirty="0" smtClean="0"/>
              <a:t>UK</a:t>
            </a:r>
          </a:p>
          <a:p>
            <a:r>
              <a:rPr lang="en-GB" dirty="0" smtClean="0"/>
              <a:t>2000 – Scotland </a:t>
            </a:r>
            <a:r>
              <a:rPr lang="en-GB" dirty="0"/>
              <a:t>replaced </a:t>
            </a:r>
            <a:r>
              <a:rPr lang="en-GB" dirty="0" smtClean="0"/>
              <a:t>fees by </a:t>
            </a:r>
            <a:r>
              <a:rPr lang="en-GB" dirty="0"/>
              <a:t>a smaller ‘graduate </a:t>
            </a:r>
            <a:r>
              <a:rPr lang="en-GB" dirty="0" smtClean="0"/>
              <a:t>endowment’ (deferred)</a:t>
            </a:r>
          </a:p>
          <a:p>
            <a:r>
              <a:rPr lang="en-GB" dirty="0" smtClean="0"/>
              <a:t>2006 –England &amp; N Ireland increased fees to £3000 (deferred) - accompanied </a:t>
            </a:r>
            <a:r>
              <a:rPr lang="en-GB" dirty="0"/>
              <a:t>by ‘fair access’ measures</a:t>
            </a:r>
            <a:r>
              <a:rPr lang="en-GB" dirty="0" smtClean="0"/>
              <a:t>.</a:t>
            </a:r>
          </a:p>
          <a:p>
            <a:r>
              <a:rPr lang="en-GB" dirty="0" smtClean="0"/>
              <a:t>2007 –Wales - </a:t>
            </a:r>
            <a:r>
              <a:rPr lang="en-GB" dirty="0"/>
              <a:t>increased fee to £</a:t>
            </a:r>
            <a:r>
              <a:rPr lang="en-GB" dirty="0" smtClean="0"/>
              <a:t>3000, but offset for Welsh students </a:t>
            </a:r>
            <a:r>
              <a:rPr lang="en-GB" dirty="0"/>
              <a:t>by </a:t>
            </a:r>
            <a:r>
              <a:rPr lang="en-GB" dirty="0" smtClean="0"/>
              <a:t>extra student </a:t>
            </a:r>
            <a:r>
              <a:rPr lang="en-GB" dirty="0"/>
              <a:t>grant</a:t>
            </a:r>
            <a:endParaRPr lang="en-GB" dirty="0" smtClean="0"/>
          </a:p>
          <a:p>
            <a:r>
              <a:rPr lang="en-GB" dirty="0" smtClean="0"/>
              <a:t>2007 –Scotland- graduate endowment abolished</a:t>
            </a:r>
          </a:p>
          <a:p>
            <a:r>
              <a:rPr lang="en-GB" dirty="0" smtClean="0"/>
              <a:t>2010 – Wales –extra student grant abolished</a:t>
            </a:r>
            <a:endParaRPr lang="en-GB" dirty="0"/>
          </a:p>
        </p:txBody>
      </p:sp>
    </p:spTree>
    <p:extLst>
      <p:ext uri="{BB962C8B-B14F-4D97-AF65-F5344CB8AC3E}">
        <p14:creationId xmlns:p14="http://schemas.microsoft.com/office/powerpoint/2010/main" val="21207407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598" y="476671"/>
            <a:ext cx="8988898" cy="5869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556533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963" y="390525"/>
            <a:ext cx="9307513" cy="608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433829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1187</TotalTime>
  <Words>1642</Words>
  <Application>Microsoft Office PowerPoint</Application>
  <PresentationFormat>On-screen Show (4:3)</PresentationFormat>
  <Paragraphs>263</Paragraphs>
  <Slides>21</Slides>
  <Notes>18</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Participation in full-time higher education 1996-2010: a ‘home international’ perspective</vt:lpstr>
      <vt:lpstr>Widening participation (WP) </vt:lpstr>
      <vt:lpstr>PowerPoint Presentation</vt:lpstr>
      <vt:lpstr>As HE expanded, have more working class/ ethnic minorities succeeded in entering HE? </vt:lpstr>
      <vt:lpstr>Home-international differences and devolution </vt:lpstr>
      <vt:lpstr>Devolution: tuition fees</vt:lpstr>
      <vt:lpstr>PowerPoint Presentation</vt:lpstr>
      <vt:lpstr>PowerPoint Presentation</vt:lpstr>
      <vt:lpstr>Are there different trends in participation across the UK? </vt:lpstr>
      <vt:lpstr>Cross-border flows</vt:lpstr>
      <vt:lpstr>PowerPoint Presentation</vt:lpstr>
      <vt:lpstr>Cross-border flows</vt:lpstr>
      <vt:lpstr>Factors associated with RUK applications in 2010</vt:lpstr>
      <vt:lpstr>Wales: social impact of fee differentials</vt:lpstr>
      <vt:lpstr>Which students enter HE in the rest of UK (RUK)? </vt:lpstr>
      <vt:lpstr>Success rates</vt:lpstr>
      <vt:lpstr>PowerPoint Presentation</vt:lpstr>
      <vt:lpstr>Fair admissions? (results of statistical models of entry to any HE institution)</vt:lpstr>
      <vt:lpstr>Home country differences in success rates (ie interactions)</vt:lpstr>
      <vt:lpstr>Finally</vt:lpstr>
    </vt:vector>
  </TitlesOfParts>
  <Company>University of Edinburgh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RAFFE David</dc:creator>
  <cp:lastModifiedBy>Carolyn Newton</cp:lastModifiedBy>
  <cp:revision>106</cp:revision>
  <cp:lastPrinted>2013-04-08T09:36:57Z</cp:lastPrinted>
  <dcterms:created xsi:type="dcterms:W3CDTF">2012-10-31T09:59:00Z</dcterms:created>
  <dcterms:modified xsi:type="dcterms:W3CDTF">2013-08-01T10:32:13Z</dcterms:modified>
</cp:coreProperties>
</file>